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68"/>
  </p:notesMasterIdLst>
  <p:handoutMasterIdLst>
    <p:handoutMasterId r:id="rId69"/>
  </p:handoutMasterIdLst>
  <p:sldIdLst>
    <p:sldId id="503" r:id="rId2"/>
    <p:sldId id="367" r:id="rId3"/>
    <p:sldId id="536" r:id="rId4"/>
    <p:sldId id="537" r:id="rId5"/>
    <p:sldId id="370" r:id="rId6"/>
    <p:sldId id="538" r:id="rId7"/>
    <p:sldId id="539" r:id="rId8"/>
    <p:sldId id="540" r:id="rId9"/>
    <p:sldId id="541" r:id="rId10"/>
    <p:sldId id="372" r:id="rId11"/>
    <p:sldId id="542" r:id="rId12"/>
    <p:sldId id="543" r:id="rId13"/>
    <p:sldId id="374" r:id="rId14"/>
    <p:sldId id="544" r:id="rId15"/>
    <p:sldId id="545" r:id="rId16"/>
    <p:sldId id="376" r:id="rId17"/>
    <p:sldId id="578" r:id="rId18"/>
    <p:sldId id="579" r:id="rId19"/>
    <p:sldId id="378" r:id="rId20"/>
    <p:sldId id="548" r:id="rId21"/>
    <p:sldId id="549" r:id="rId22"/>
    <p:sldId id="550" r:id="rId23"/>
    <p:sldId id="551" r:id="rId24"/>
    <p:sldId id="380" r:id="rId25"/>
    <p:sldId id="552" r:id="rId26"/>
    <p:sldId id="553" r:id="rId27"/>
    <p:sldId id="382" r:id="rId28"/>
    <p:sldId id="580" r:id="rId29"/>
    <p:sldId id="581" r:id="rId30"/>
    <p:sldId id="384" r:id="rId31"/>
    <p:sldId id="556" r:id="rId32"/>
    <p:sldId id="557" r:id="rId33"/>
    <p:sldId id="386" r:id="rId34"/>
    <p:sldId id="558" r:id="rId35"/>
    <p:sldId id="559" r:id="rId36"/>
    <p:sldId id="388" r:id="rId37"/>
    <p:sldId id="560" r:id="rId38"/>
    <p:sldId id="561" r:id="rId39"/>
    <p:sldId id="390" r:id="rId40"/>
    <p:sldId id="562" r:id="rId41"/>
    <p:sldId id="563" r:id="rId42"/>
    <p:sldId id="392" r:id="rId43"/>
    <p:sldId id="564" r:id="rId44"/>
    <p:sldId id="565" r:id="rId45"/>
    <p:sldId id="394" r:id="rId46"/>
    <p:sldId id="566" r:id="rId47"/>
    <p:sldId id="567" r:id="rId48"/>
    <p:sldId id="396" r:id="rId49"/>
    <p:sldId id="568" r:id="rId50"/>
    <p:sldId id="569" r:id="rId51"/>
    <p:sldId id="398" r:id="rId52"/>
    <p:sldId id="570" r:id="rId53"/>
    <p:sldId id="571" r:id="rId54"/>
    <p:sldId id="400" r:id="rId55"/>
    <p:sldId id="582" r:id="rId56"/>
    <p:sldId id="583" r:id="rId57"/>
    <p:sldId id="402" r:id="rId58"/>
    <p:sldId id="572" r:id="rId59"/>
    <p:sldId id="573" r:id="rId60"/>
    <p:sldId id="404" r:id="rId61"/>
    <p:sldId id="576" r:id="rId62"/>
    <p:sldId id="577" r:id="rId63"/>
    <p:sldId id="406" r:id="rId64"/>
    <p:sldId id="574" r:id="rId65"/>
    <p:sldId id="575" r:id="rId66"/>
    <p:sldId id="365" r:id="rId67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ya Georgieva" initials="A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4404"/>
    <a:srgbClr val="405400"/>
    <a:srgbClr val="FFFFFF"/>
    <a:srgbClr val="E8FFC8"/>
    <a:srgbClr val="FAF7C8"/>
    <a:srgbClr val="FAF8C8"/>
    <a:srgbClr val="F5FFC2"/>
    <a:srgbClr val="EBFFD2"/>
    <a:srgbClr val="EBFFDC"/>
    <a:srgbClr val="FAF8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10" autoAdjust="0"/>
    <p:restoredTop sz="94184" autoAdjust="0"/>
  </p:normalViewPr>
  <p:slideViewPr>
    <p:cSldViewPr>
      <p:cViewPr varScale="1">
        <p:scale>
          <a:sx n="130" d="100"/>
          <a:sy n="130" d="100"/>
        </p:scale>
        <p:origin x="510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98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3-10-25T18:43:58.416" idx="1">
    <p:pos x="4707" y="1922"/>
    <p:text>2ри въпрос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5/9/2016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8414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5/9/2016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1633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err="1" smtClean="0"/>
              <a:t>Cource</a:t>
            </a:r>
            <a:r>
              <a:rPr lang="en-US" dirty="0" smtClean="0"/>
              <a:t> Name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"/>
          <p:cNvSpPr>
            <a:spLocks noGrp="1"/>
          </p:cNvSpPr>
          <p:nvPr userDrawn="1"/>
        </p:nvSpPr>
        <p:spPr>
          <a:xfrm>
            <a:off x="429086" y="5726668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Telerik Software Academy</a:t>
            </a:r>
          </a:p>
        </p:txBody>
      </p:sp>
      <p:sp>
        <p:nvSpPr>
          <p:cNvPr id="10" name="Text Placeholder 7"/>
          <p:cNvSpPr>
            <a:spLocks noGrp="1"/>
          </p:cNvSpPr>
          <p:nvPr userDrawn="1"/>
        </p:nvSpPr>
        <p:spPr>
          <a:xfrm>
            <a:off x="429087" y="6031468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2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0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6" name="TextBox 5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9" name="TextBox 8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5" name="TextBox 14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0" name="TextBox 19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1" name="TextBox 20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xtBox 21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4" name="TextBox 23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://kursove-uroci-knigi-obuchenie-programirane-web-design-csharp.info/" TargetMode="External"/><Relationship Id="rId13" Type="http://schemas.openxmlformats.org/officeDocument/2006/relationships/hyperlink" Target="http://mvccourse.telerik.com/" TargetMode="External"/><Relationship Id="rId18" Type="http://schemas.openxmlformats.org/officeDocument/2006/relationships/hyperlink" Target="http://algoacademy.telerik.com/" TargetMode="Externa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hyperlink" Target="http://mobiledevcourse.telerik.com/" TargetMode="External"/><Relationship Id="rId7" Type="http://schemas.openxmlformats.org/officeDocument/2006/relationships/hyperlink" Target="http://forums.academy.telerik.com/" TargetMode="External"/><Relationship Id="rId12" Type="http://schemas.openxmlformats.org/officeDocument/2006/relationships/hyperlink" Target="http://schoolacademy.telerik.com/" TargetMode="External"/><Relationship Id="rId17" Type="http://schemas.openxmlformats.org/officeDocument/2006/relationships/hyperlink" Target="http://codecourse.telerik.com/" TargetMode="External"/><Relationship Id="rId25" Type="http://schemas.openxmlformats.org/officeDocument/2006/relationships/hyperlink" Target="http://csharpfundamentals.telerik.com/" TargetMode="Externa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www.nakov.com/" TargetMode="External"/><Relationship Id="rId20" Type="http://schemas.openxmlformats.org/officeDocument/2006/relationships/hyperlink" Target="http://academy.telerik.com/" TargetMode="External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hyperlink" Target="http://html5course.telerik.com/" TargetMode="External"/><Relationship Id="rId24" Type="http://schemas.openxmlformats.org/officeDocument/2006/relationships/hyperlink" Target="http://www.nikolay.it/" TargetMode="Externa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www.bgcoder.com/" TargetMode="External"/><Relationship Id="rId23" Type="http://schemas.openxmlformats.org/officeDocument/2006/relationships/hyperlink" Target="http://www.minkov.it/" TargetMode="External"/><Relationship Id="rId28" Type="http://schemas.openxmlformats.org/officeDocument/2006/relationships/image" Target="../media/image3.png"/><Relationship Id="rId10" Type="http://schemas.openxmlformats.org/officeDocument/2006/relationships/hyperlink" Target="http://seocourse.telerik.com/" TargetMode="External"/><Relationship Id="rId19" Type="http://schemas.openxmlformats.org/officeDocument/2006/relationships/hyperlink" Target="http://aspnetcourse.telerik.com/" TargetMode="External"/><Relationship Id="rId4" Type="http://schemas.openxmlformats.org/officeDocument/2006/relationships/slideLayout" Target="../slideLayouts/slideLayout4.xml"/><Relationship Id="rId9" Type="http://schemas.openxmlformats.org/officeDocument/2006/relationships/hyperlink" Target="http://www.telerik-kids.com/" TargetMode="External"/><Relationship Id="rId14" Type="http://schemas.openxmlformats.org/officeDocument/2006/relationships/hyperlink" Target="http://clouddevcourse.telerik.com/" TargetMode="External"/><Relationship Id="rId22" Type="http://schemas.openxmlformats.org/officeDocument/2006/relationships/hyperlink" Target="http://www.introprogramming.info/" TargetMode="External"/><Relationship Id="rId27" Type="http://schemas.openxmlformats.org/officeDocument/2006/relationships/image" Target="../media/image2.png"/><Relationship Id="rId30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105401" y="304800"/>
            <a:ext cx="1816798" cy="331718"/>
            <a:chOff x="1236228" y="1523999"/>
            <a:chExt cx="4351212" cy="3261410"/>
          </a:xfrm>
          <a:solidFill>
            <a:schemeClr val="bg1"/>
          </a:solidFill>
        </p:grpSpPr>
        <p:sp>
          <p:nvSpPr>
            <p:cNvPr id="37" name="TextBox 36">
              <a:hlinkClick r:id="rId7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8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9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0" name="TextBox 39">
              <a:hlinkClick r:id="rId10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1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2" name="TextBox 41">
              <a:hlinkClick r:id="rId12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3" name="TextBox 42">
              <a:hlinkClick r:id="rId13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4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5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6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7" name="TextBox 46">
              <a:hlinkClick r:id="rId17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8" name="TextBox 47">
              <a:hlinkClick r:id="rId18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9" name="TextBox 48">
              <a:hlinkClick r:id="rId19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0" name="TextBox 49">
              <a:hlinkClick r:id="rId20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1" name="TextBox 50">
              <a:hlinkClick r:id="rId21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2" name="TextBox 51">
              <a:hlinkClick r:id="rId22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3" name="TextBox 52">
              <a:hlinkClick r:id="rId23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hlinkClick r:id="rId24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5" name="TextBox 54">
              <a:hlinkClick r:id="rId25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56" name="Picture 2"/>
          <p:cNvPicPr>
            <a:picLocks noChangeAspect="1" noChangeArrowheads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3"/>
          <p:cNvPicPr>
            <a:picLocks noChangeAspect="1" noChangeArrowheads="1"/>
          </p:cNvPicPr>
          <p:nvPr userDrawn="1"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2" descr="Telerik Academy for Software Engineers - http://academy.telerik.com" title="Telerik Software Academy"/>
          <p:cNvPicPr>
            <a:picLocks noChangeAspect="1" noChangeArrowheads="1"/>
          </p:cNvPicPr>
          <p:nvPr userDrawn="1"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schoolacademy.telerik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nterrupt_reques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Nibbl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jpeg"/><Relationship Id="rId16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5" Type="http://schemas.openxmlformats.org/officeDocument/2006/relationships/image" Target="../media/image3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://en.wikipedia.org/wiki/User_interface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://en.wikipedia.org/wiki/GUI_widg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://en.wikipedia.org/wiki/Source_lines_of_cod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9.png"/><Relationship Id="rId3" Type="http://schemas.microsoft.com/office/2007/relationships/hdphoto" Target="../media/hdphoto3.wdp"/><Relationship Id="rId7" Type="http://schemas.openxmlformats.org/officeDocument/2006/relationships/image" Target="../media/image44.jpeg"/><Relationship Id="rId12" Type="http://schemas.openxmlformats.org/officeDocument/2006/relationships/image" Target="../media/image48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eg"/><Relationship Id="rId11" Type="http://schemas.openxmlformats.org/officeDocument/2006/relationships/image" Target="../media/image47.jpeg"/><Relationship Id="rId5" Type="http://schemas.microsoft.com/office/2007/relationships/hdphoto" Target="../media/hdphoto4.wdp"/><Relationship Id="rId10" Type="http://schemas.openxmlformats.org/officeDocument/2006/relationships/image" Target="../media/image46.jpeg"/><Relationship Id="rId4" Type="http://schemas.openxmlformats.org/officeDocument/2006/relationships/image" Target="../media/image42.jpeg"/><Relationship Id="rId9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EFLATE" TargetMode="External"/><Relationship Id="rId2" Type="http://schemas.openxmlformats.org/officeDocument/2006/relationships/hyperlink" Target="http://en.wikipedia.org/wiki/Graphics_Interchange_Forma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bQmN0" TargetMode="External"/><Relationship Id="rId2" Type="http://schemas.openxmlformats.org/officeDocument/2006/relationships/hyperlink" Target="http://en.wikipedia.org/wiki/Amazon_Kind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microsoft.com/office/2007/relationships/hdphoto" Target="../media/hdphoto6.wdp"/><Relationship Id="rId4" Type="http://schemas.openxmlformats.org/officeDocument/2006/relationships/image" Target="../media/image5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blender.org/index.php/Doc:2.6/Manual" TargetMode="External"/><Relationship Id="rId2" Type="http://schemas.openxmlformats.org/officeDocument/2006/relationships/hyperlink" Target="http://www.blender.org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ySQL" TargetMode="External"/><Relationship Id="rId2" Type="http://schemas.openxmlformats.org/officeDocument/2006/relationships/hyperlink" Target="http://redi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SQLite" TargetMode="External"/><Relationship Id="rId5" Type="http://schemas.openxmlformats.org/officeDocument/2006/relationships/hyperlink" Target="http://en.wikipedia.org/wiki/Oracle_Database" TargetMode="External"/><Relationship Id="rId4" Type="http://schemas.openxmlformats.org/officeDocument/2006/relationships/hyperlink" Target="http://en.wikipedia.org/wiki/Microsoft_SQL_Server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mine.me/" TargetMode="External"/><Relationship Id="rId2" Type="http://schemas.openxmlformats.org/officeDocument/2006/relationships/hyperlink" Target="http://en.wikipedia.org/wiki/Backend_as_a_servic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rse.com/" TargetMode="External"/><Relationship Id="rId5" Type="http://schemas.openxmlformats.org/officeDocument/2006/relationships/hyperlink" Target="http://www.icenium.com/product/everlive" TargetMode="External"/><Relationship Id="rId4" Type="http://schemas.openxmlformats.org/officeDocument/2006/relationships/hyperlink" Target="http://www.kinvey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Front-side_bus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3glRW" TargetMode="External"/><Relationship Id="rId2" Type="http://schemas.openxmlformats.org/officeDocument/2006/relationships/hyperlink" Target="http://bit.ly/GHsf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8ULCmq" TargetMode="External"/><Relationship Id="rId5" Type="http://schemas.openxmlformats.org/officeDocument/2006/relationships/hyperlink" Target="http://bit.ly/khYL8" TargetMode="External"/><Relationship Id="rId4" Type="http://schemas.openxmlformats.org/officeDocument/2006/relationships/hyperlink" Target="http://bit.ly/MtpCU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://en.wikipedia.org/wiki/Prezi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P3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OSI_model" TargetMode="External"/><Relationship Id="rId2" Type="http://schemas.openxmlformats.org/officeDocument/2006/relationships/hyperlink" Target="http://en.wikipedia.org/wiki/Enhanced_Data_Rates_for_GSM_Evolution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ebianadmin.com/howto-use-ssh-local-and-remote-port-forwarding.htm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jpeg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ix_degrees_of_separation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ahoo.com/" TargetMode="External"/><Relationship Id="rId7" Type="http://schemas.openxmlformats.org/officeDocument/2006/relationships/hyperlink" Target="http://www.berkeley.edu/" TargetMode="External"/><Relationship Id="rId2" Type="http://schemas.openxmlformats.org/officeDocument/2006/relationships/hyperlink" Target="http://info.cern.ch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csa.illinois.edu/" TargetMode="External"/><Relationship Id="rId5" Type="http://schemas.openxmlformats.org/officeDocument/2006/relationships/hyperlink" Target="http://www.stanford.edu/" TargetMode="External"/><Relationship Id="rId4" Type="http://schemas.openxmlformats.org/officeDocument/2006/relationships/hyperlink" Target="http://www.microsoft.com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tiny.cc/bg-www" TargetMode="External"/><Relationship Id="rId2" Type="http://schemas.openxmlformats.org/officeDocument/2006/relationships/hyperlink" Target="http://info.cern.ch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microsoft.com/office/2007/relationships/hdphoto" Target="../media/hdphoto7.wdp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tinyurl.com/chuck-norris-color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schoolacademy.telerik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oftware_licens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Computer_softwar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 smtClean="0"/>
              <a:t>Тест за подготовка за ИТ олимпиадата (НОИТ)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6"/>
            <a:ext cx="3352800" cy="830997"/>
          </a:xfrm>
        </p:spPr>
        <p:txBody>
          <a:bodyPr/>
          <a:lstStyle/>
          <a:p>
            <a:r>
              <a:rPr lang="en-US" dirty="0"/>
              <a:t>Telerik School Academy</a:t>
            </a:r>
          </a:p>
          <a:p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045" y="4735626"/>
            <a:ext cx="4331071" cy="1577747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357199" y="1026101"/>
            <a:ext cx="480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http://schoolacademy.telerik.com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578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IRQ?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	Заявка за прекъсване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Коефициентът </a:t>
            </a:r>
            <a:r>
              <a:rPr lang="ru-RU" dirty="0"/>
              <a:t>на интелигентност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Дихателна </a:t>
            </a:r>
            <a:r>
              <a:rPr lang="bg-BG" dirty="0" smtClean="0"/>
              <a:t>честота</a:t>
            </a:r>
            <a:endParaRPr lang="ru-RU" dirty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Код </a:t>
            </a:r>
            <a:r>
              <a:rPr lang="ru-RU" dirty="0"/>
              <a:t>за бърза реакция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1600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54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компютъра, заявка за прекъсване е хардуерен сигнал изпраща към процесора,че е време за спиране на програмата. Прекъсва се използват, за спиране получаването на данни от модем или мрежа</a:t>
            </a:r>
            <a:r>
              <a:rPr lang="ru-RU" dirty="0" smtClean="0"/>
              <a:t>.</a:t>
            </a:r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en.wikipedia.org/wiki/Interrupt_request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8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/>
              <a:t>На колко е равен 1 nibble</a:t>
            </a:r>
            <a:r>
              <a:rPr lang="ru-RU" dirty="0" smtClean="0"/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1 бит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2 бита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4 бита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8 бита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2 байта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зависи от компютъра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2819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39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 nibble е равен на половин байт или 4 </a:t>
            </a:r>
            <a:r>
              <a:rPr lang="ru-RU" dirty="0" smtClean="0"/>
              <a:t>бита</a:t>
            </a:r>
            <a:endParaRPr lang="bg-BG" dirty="0" smtClean="0"/>
          </a:p>
          <a:p>
            <a:pPr lvl="1"/>
            <a:r>
              <a:rPr lang="ru-RU" dirty="0"/>
              <a:t>Единица за съхраняване на информация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en.wikipedia.org/wiki/Nibble</a:t>
            </a:r>
            <a:r>
              <a:rPr lang="en-US" sz="2800" dirty="0" smtClean="0"/>
              <a:t> </a:t>
            </a:r>
            <a:endParaRPr lang="en-US" sz="2800" dirty="0"/>
          </a:p>
          <a:p>
            <a:pPr lvl="1"/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45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Кой от следните графични елементи не позволява на потребителя избор измежду няколко фиксирани стойности?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Combo box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Progress bar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Date picker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Number selector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Slider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Drop-down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4825" y="31527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081463"/>
            <a:ext cx="3429000" cy="29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662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Combo box – </a:t>
            </a:r>
            <a:r>
              <a:rPr lang="bg-BG" dirty="0" smtClean="0"/>
              <a:t>Избор от списък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Progress bar – 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Slider – </a:t>
            </a:r>
            <a:r>
              <a:rPr lang="bg-BG" dirty="0"/>
              <a:t>Избор с </a:t>
            </a:r>
            <a:r>
              <a:rPr lang="bg-BG" dirty="0" smtClean="0"/>
              <a:t>местене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Number selector – </a:t>
            </a:r>
            <a:r>
              <a:rPr lang="bg-BG" dirty="0" smtClean="0"/>
              <a:t>избор на числа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Date picker –</a:t>
            </a:r>
            <a:r>
              <a:rPr lang="bg-BG" dirty="0" smtClean="0"/>
              <a:t> избор на дата (и час)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Drop-down list –</a:t>
            </a:r>
            <a:r>
              <a:rPr lang="bg-BG" dirty="0" smtClean="0"/>
              <a:t> Като </a:t>
            </a:r>
            <a:r>
              <a:rPr lang="en-US" dirty="0" smtClean="0"/>
              <a:t>Combo box</a:t>
            </a:r>
          </a:p>
          <a:p>
            <a:pPr>
              <a:lnSpc>
                <a:spcPct val="100000"/>
              </a:lnSpc>
            </a:pPr>
            <a:r>
              <a:rPr lang="bg-BG" dirty="0" smtClean="0"/>
              <a:t>Информация: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en.wikipedia.org/wiki/GUI_widget</a:t>
            </a: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en.wikipedia.org/wiki/User_interface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4" y="2476500"/>
            <a:ext cx="218122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219200"/>
            <a:ext cx="258127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8975" y="3733800"/>
            <a:ext cx="1714500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612" y="3228975"/>
            <a:ext cx="5524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6" name="Picture 10" descr="C:\Users\nkostov\Desktop\Untitle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1866900"/>
            <a:ext cx="220027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21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062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>
                <a:effectLst/>
              </a:rPr>
              <a:t>Коя от следните фази не е част от жизнения цикъл при разработка</a:t>
            </a:r>
            <a:r>
              <a:rPr lang="bg-BG" dirty="0" smtClean="0">
                <a:effectLst/>
              </a:rPr>
              <a:t>?</a:t>
            </a:r>
            <a:br>
              <a:rPr lang="bg-BG" dirty="0" smtClean="0">
                <a:effectLst/>
              </a:rPr>
            </a:br>
            <a:r>
              <a:rPr lang="bg-BG" dirty="0">
                <a:effectLst/>
              </a:rPr>
              <a:t>/</a:t>
            </a:r>
            <a:r>
              <a:rPr lang="bg-BG" dirty="0" smtClean="0">
                <a:effectLst/>
              </a:rPr>
              <a:t>Software </a:t>
            </a:r>
            <a:r>
              <a:rPr lang="bg-BG" dirty="0">
                <a:effectLst/>
              </a:rPr>
              <a:t>development life cycle </a:t>
            </a:r>
            <a:r>
              <a:rPr lang="bg-BG" dirty="0" smtClean="0">
                <a:effectLst/>
              </a:rPr>
              <a:t>model</a:t>
            </a:r>
            <a:r>
              <a:rPr lang="bg-BG" dirty="0">
                <a:effectLst/>
              </a:rPr>
              <a:t>/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/>
              <a:t>Събиране на изискванията и анализ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/>
              <a:t>Внедряване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/>
              <a:t>Поддръжка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/>
              <a:t>Дизайн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Всички </a:t>
            </a:r>
            <a:r>
              <a:rPr lang="bg-BG" sz="2800" dirty="0"/>
              <a:t>са част от </a:t>
            </a:r>
            <a:r>
              <a:rPr lang="bg-BG" sz="2800" dirty="0" smtClean="0"/>
              <a:t>него</a:t>
            </a:r>
            <a:endParaRPr lang="bg-BG" sz="2400" dirty="0"/>
          </a:p>
          <a:p>
            <a:pPr marL="357188" lvl="1" indent="0">
              <a:buNone/>
            </a:pPr>
            <a:endParaRPr lang="bg-BG" sz="1800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endParaRPr lang="bg-BG" sz="1800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endParaRPr lang="bg-BG" sz="1800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endParaRPr lang="bg-BG" sz="1800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4953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38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Информация:</a:t>
            </a:r>
            <a:r>
              <a:rPr lang="bg-BG" sz="2400" dirty="0"/>
              <a:t/>
            </a:r>
            <a:br>
              <a:rPr lang="bg-BG" sz="2400" dirty="0"/>
            </a:br>
            <a:r>
              <a:rPr lang="bg-BG" sz="2400" dirty="0" smtClean="0"/>
              <a:t>Има </a:t>
            </a:r>
            <a:r>
              <a:rPr lang="bg-BG" sz="2400" dirty="0"/>
              <a:t>шест фази Software development life cycle </a:t>
            </a:r>
            <a:r>
              <a:rPr lang="bg-BG" sz="2400" dirty="0" smtClean="0"/>
              <a:t>model:</a:t>
            </a:r>
            <a:br>
              <a:rPr lang="bg-BG" sz="2400" dirty="0" smtClean="0"/>
            </a:br>
            <a:r>
              <a:rPr lang="bg-BG" sz="2400" dirty="0" smtClean="0"/>
              <a:t>1 - Събиране </a:t>
            </a:r>
            <a:r>
              <a:rPr lang="bg-BG" sz="2400" dirty="0"/>
              <a:t>на изисквания и </a:t>
            </a:r>
            <a:r>
              <a:rPr lang="bg-BG" sz="2400" dirty="0" smtClean="0"/>
              <a:t>анализ</a:t>
            </a:r>
            <a:br>
              <a:rPr lang="bg-BG" sz="2400" dirty="0" smtClean="0"/>
            </a:br>
            <a:r>
              <a:rPr lang="bg-BG" sz="2400" dirty="0"/>
              <a:t>2 - Дизайн</a:t>
            </a:r>
            <a:br>
              <a:rPr lang="bg-BG" sz="2400" dirty="0"/>
            </a:br>
            <a:r>
              <a:rPr lang="bg-BG" sz="2400" dirty="0"/>
              <a:t>3 - Имплементация</a:t>
            </a:r>
            <a:br>
              <a:rPr lang="bg-BG" sz="2400" dirty="0"/>
            </a:br>
            <a:r>
              <a:rPr lang="bg-BG" sz="2400" dirty="0"/>
              <a:t>4 - Тестване</a:t>
            </a:r>
            <a:r>
              <a:rPr lang="bg-BG" sz="2400" dirty="0" smtClean="0"/>
              <a:t/>
            </a:r>
            <a:br>
              <a:rPr lang="bg-BG" sz="2400" dirty="0" smtClean="0"/>
            </a:br>
            <a:r>
              <a:rPr lang="bg-BG" sz="2400" dirty="0"/>
              <a:t>5 - </a:t>
            </a:r>
            <a:r>
              <a:rPr lang="bg-BG" sz="2400" dirty="0" smtClean="0"/>
              <a:t>Внедряване</a:t>
            </a:r>
            <a:r>
              <a:rPr lang="bg-BG" sz="2400" dirty="0"/>
              <a:t/>
            </a:r>
            <a:br>
              <a:rPr lang="bg-BG" sz="2400" dirty="0"/>
            </a:br>
            <a:r>
              <a:rPr lang="bg-BG" sz="2400" dirty="0"/>
              <a:t>6 - Поддръжка</a:t>
            </a:r>
          </a:p>
          <a:p>
            <a:r>
              <a:rPr lang="bg-BG" sz="2400" dirty="0" smtClean="0">
                <a:effectLst/>
              </a:rPr>
              <a:t>Използвани източници: </a:t>
            </a:r>
            <a:endParaRPr lang="bg-BG" sz="2400" dirty="0">
              <a:effectLst/>
            </a:endParaRPr>
          </a:p>
          <a:p>
            <a:pPr lvl="1"/>
            <a:r>
              <a:rPr lang="bg-BG" sz="2400" dirty="0" smtClean="0">
                <a:solidFill>
                  <a:schemeClr val="tx1">
                    <a:lumMod val="50000"/>
                  </a:schemeClr>
                </a:solidFill>
                <a:effectLst/>
              </a:rPr>
              <a:t>http</a:t>
            </a:r>
            <a:r>
              <a:rPr lang="bg-BG" sz="2400" dirty="0">
                <a:solidFill>
                  <a:schemeClr val="tx1">
                    <a:lumMod val="50000"/>
                  </a:schemeClr>
                </a:solidFill>
                <a:effectLst/>
              </a:rPr>
              <a:t>://istqbexamcertification.com/what-are-the-software-development-life-cycle-phases/</a:t>
            </a:r>
          </a:p>
          <a:p>
            <a:pPr lvl="1"/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81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sz="2800" dirty="0" smtClean="0">
                <a:effectLst/>
              </a:rPr>
              <a:t>Колко </a:t>
            </a:r>
            <a:r>
              <a:rPr lang="en-US" sz="2800" dirty="0" smtClean="0">
                <a:effectLst/>
              </a:rPr>
              <a:t>LLOC </a:t>
            </a:r>
            <a:r>
              <a:rPr lang="bg-BG" sz="2800" dirty="0" smtClean="0">
                <a:effectLst/>
              </a:rPr>
              <a:t>следният </a:t>
            </a:r>
            <a:r>
              <a:rPr lang="en-US" sz="2800" dirty="0" smtClean="0">
                <a:effectLst/>
              </a:rPr>
              <a:t>C# </a:t>
            </a:r>
            <a:r>
              <a:rPr lang="bg-BG" sz="2800" dirty="0" smtClean="0">
                <a:effectLst/>
              </a:rPr>
              <a:t>код?</a:t>
            </a:r>
            <a:br>
              <a:rPr lang="bg-BG" sz="2800" dirty="0" smtClean="0">
                <a:effectLst/>
              </a:rPr>
            </a:br>
            <a:r>
              <a:rPr lang="nn-NO" sz="2800" dirty="0" smtClean="0">
                <a:effectLst/>
              </a:rPr>
              <a:t>for</a:t>
            </a:r>
            <a:r>
              <a:rPr lang="nn-NO" sz="2800" dirty="0" smtClean="0"/>
              <a:t> </a:t>
            </a:r>
            <a:r>
              <a:rPr lang="nn-NO" sz="2800" dirty="0">
                <a:effectLst/>
              </a:rPr>
              <a:t>(</a:t>
            </a:r>
            <a:r>
              <a:rPr lang="nn-NO" sz="2800" dirty="0"/>
              <a:t>i </a:t>
            </a:r>
            <a:r>
              <a:rPr lang="nn-NO" sz="2800" dirty="0">
                <a:effectLst/>
              </a:rPr>
              <a:t>=</a:t>
            </a:r>
            <a:r>
              <a:rPr lang="nn-NO" sz="2800" dirty="0"/>
              <a:t> </a:t>
            </a:r>
            <a:r>
              <a:rPr lang="nn-NO" sz="2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nn-NO" sz="2800" dirty="0">
                <a:effectLst/>
              </a:rPr>
              <a:t>;</a:t>
            </a:r>
            <a:r>
              <a:rPr lang="nn-NO" sz="2800" dirty="0"/>
              <a:t> i </a:t>
            </a:r>
            <a:r>
              <a:rPr lang="nn-NO" sz="2800" dirty="0">
                <a:effectLst/>
              </a:rPr>
              <a:t>&lt;</a:t>
            </a:r>
            <a:r>
              <a:rPr lang="nn-NO" sz="2800" dirty="0"/>
              <a:t> </a:t>
            </a:r>
            <a:r>
              <a:rPr lang="bg-BG" sz="2800" dirty="0" smtClean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nn-NO" sz="2800" dirty="0" smtClean="0">
                <a:effectLst/>
              </a:rPr>
              <a:t>;</a:t>
            </a:r>
            <a:r>
              <a:rPr lang="nn-NO" sz="2800" dirty="0" smtClean="0"/>
              <a:t> </a:t>
            </a:r>
            <a:r>
              <a:rPr lang="nn-NO" sz="2800" dirty="0"/>
              <a:t>i </a:t>
            </a:r>
            <a:r>
              <a:rPr lang="nn-NO" sz="2800" dirty="0" smtClean="0">
                <a:effectLst/>
              </a:rPr>
              <a:t>++)</a:t>
            </a:r>
            <a:r>
              <a:rPr lang="nn-NO" sz="2800" dirty="0" smtClean="0"/>
              <a:t> </a:t>
            </a:r>
            <a:r>
              <a:rPr lang="bg-BG" sz="2800" dirty="0" smtClean="0"/>
              <a:t/>
            </a:r>
            <a:br>
              <a:rPr lang="bg-BG" sz="2800" dirty="0" smtClean="0"/>
            </a:br>
            <a:r>
              <a:rPr lang="en-US" sz="2800" dirty="0" err="1" smtClean="0">
                <a:effectLst/>
              </a:rPr>
              <a:t>Console.Writeline</a:t>
            </a:r>
            <a:r>
              <a:rPr lang="nn-NO" sz="2800" dirty="0" smtClean="0">
                <a:effectLst/>
              </a:rPr>
              <a:t>(</a:t>
            </a:r>
            <a:br>
              <a:rPr lang="nn-NO" sz="2800" dirty="0" smtClean="0">
                <a:effectLst/>
              </a:rPr>
            </a:br>
            <a:r>
              <a:rPr lang="bg-BG" sz="2800" dirty="0" smtClean="0">
                <a:effectLst/>
              </a:rPr>
              <a:t>„В Южните Карпати, едно дърво се клати</a:t>
            </a:r>
            <a:r>
              <a:rPr lang="en-US" sz="2800" dirty="0" smtClean="0">
                <a:effectLst/>
              </a:rPr>
              <a:t>”</a:t>
            </a:r>
            <a:r>
              <a:rPr lang="bg-BG" sz="2800" dirty="0" smtClean="0">
                <a:effectLst/>
              </a:rPr>
              <a:t>);</a:t>
            </a:r>
            <a:br>
              <a:rPr lang="bg-BG" sz="2800" dirty="0" smtClean="0">
                <a:effectLst/>
              </a:rPr>
            </a:br>
            <a:r>
              <a:rPr lang="bg-BG" sz="2800" dirty="0" smtClean="0">
                <a:effectLst/>
              </a:rPr>
              <a:t>//</a:t>
            </a:r>
            <a:r>
              <a:rPr lang="bg-BG" sz="2800" dirty="0" err="1" smtClean="0">
                <a:effectLst/>
              </a:rPr>
              <a:t>Егати</a:t>
            </a:r>
            <a:r>
              <a:rPr lang="bg-BG" sz="2800" dirty="0" smtClean="0">
                <a:effectLst/>
              </a:rPr>
              <a:t>, </a:t>
            </a:r>
            <a:r>
              <a:rPr lang="bg-BG" sz="2800" dirty="0" err="1" smtClean="0">
                <a:effectLst/>
              </a:rPr>
              <a:t>егати</a:t>
            </a:r>
            <a:r>
              <a:rPr lang="bg-BG" sz="2800" dirty="0" smtClean="0">
                <a:effectLst/>
              </a:rPr>
              <a:t> как се клати туй дърво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2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4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5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6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89609" y="345275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4800600"/>
            <a:ext cx="2800350" cy="1628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201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dirty="0" smtClean="0"/>
              <a:t>Logical Lines of Code</a:t>
            </a:r>
          </a:p>
          <a:p>
            <a:pPr lvl="1"/>
            <a:r>
              <a:rPr lang="bg-BG" sz="2400" dirty="0" smtClean="0"/>
              <a:t>Броят редове, достатъчни за да се изпише по една операция на ред </a:t>
            </a:r>
          </a:p>
          <a:p>
            <a:pPr lvl="1"/>
            <a:r>
              <a:rPr lang="bg-BG" sz="2400" dirty="0" smtClean="0"/>
              <a:t>В случая 2 – един за цикъла </a:t>
            </a:r>
            <a:r>
              <a:rPr lang="en-US" sz="2400" dirty="0" smtClean="0"/>
              <a:t>for </a:t>
            </a:r>
            <a:r>
              <a:rPr lang="bg-BG" sz="2400" dirty="0" smtClean="0"/>
              <a:t>и един за </a:t>
            </a:r>
            <a:r>
              <a:rPr lang="en-US" sz="2400" dirty="0" err="1" smtClean="0"/>
              <a:t>WriteLine</a:t>
            </a:r>
            <a:r>
              <a:rPr lang="bg-BG" sz="2400" dirty="0" smtClean="0"/>
              <a:t>()</a:t>
            </a:r>
          </a:p>
          <a:p>
            <a:pPr lvl="1"/>
            <a:r>
              <a:rPr lang="bg-BG" sz="2400" dirty="0" smtClean="0"/>
              <a:t>Не се включват коментари, празни </a:t>
            </a:r>
            <a:br>
              <a:rPr lang="bg-BG" sz="2400" dirty="0" smtClean="0"/>
            </a:br>
            <a:r>
              <a:rPr lang="bg-BG" sz="2400" dirty="0" smtClean="0"/>
              <a:t>редове и редове без операции</a:t>
            </a:r>
          </a:p>
          <a:p>
            <a:pPr lvl="1"/>
            <a:endParaRPr lang="bg-BG" dirty="0" smtClean="0"/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en.wikipedia.org/wiki/Source_lines_of_code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8800" y="4114800"/>
            <a:ext cx="31908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5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Алгоритъмът за компресиране на кой от форматите би бил най-подходящ за компресиране на големи обеми текст?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GIF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PNG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BMP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MPEG-1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Никой от изброените не е подходящ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200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compre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667000"/>
            <a:ext cx="2138101" cy="1930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862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dirty="0" smtClean="0"/>
              <a:t>PNG </a:t>
            </a:r>
            <a:r>
              <a:rPr lang="bg-BG" dirty="0" smtClean="0"/>
              <a:t>използва </a:t>
            </a:r>
            <a:r>
              <a:rPr lang="en-US" dirty="0" smtClean="0"/>
              <a:t>DEFLATE</a:t>
            </a:r>
          </a:p>
          <a:p>
            <a:pPr lvl="1"/>
            <a:r>
              <a:rPr lang="bg-BG" dirty="0" smtClean="0"/>
              <a:t>Компресия без загуба, ползва Хъфман и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LZ77</a:t>
            </a:r>
            <a:endParaRPr lang="bg-BG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err="1" smtClean="0"/>
              <a:t>gzip</a:t>
            </a:r>
            <a:r>
              <a:rPr lang="en-US" dirty="0" smtClean="0"/>
              <a:t> </a:t>
            </a:r>
            <a:r>
              <a:rPr lang="bg-BG" dirty="0" smtClean="0"/>
              <a:t>архиваторът също ползва </a:t>
            </a:r>
            <a:r>
              <a:rPr lang="en-US" dirty="0" smtClean="0"/>
              <a:t>DEFLATE</a:t>
            </a:r>
          </a:p>
          <a:p>
            <a:r>
              <a:rPr lang="en-US" dirty="0" smtClean="0"/>
              <a:t>GIF </a:t>
            </a:r>
            <a:r>
              <a:rPr lang="bg-BG" dirty="0" smtClean="0"/>
              <a:t>предлага по-малка компресия от </a:t>
            </a:r>
            <a:r>
              <a:rPr lang="en-US" dirty="0" smtClean="0"/>
              <a:t>PNG</a:t>
            </a:r>
          </a:p>
          <a:p>
            <a:r>
              <a:rPr lang="en-US" dirty="0" smtClean="0"/>
              <a:t>BMP </a:t>
            </a:r>
            <a:r>
              <a:rPr lang="bg-BG" dirty="0" smtClean="0"/>
              <a:t>няма компресия</a:t>
            </a:r>
          </a:p>
          <a:p>
            <a:r>
              <a:rPr lang="bg-BG" dirty="0" smtClean="0"/>
              <a:t>В </a:t>
            </a:r>
            <a:r>
              <a:rPr lang="en-US" dirty="0" smtClean="0"/>
              <a:t>MPEG-1 </a:t>
            </a:r>
            <a:r>
              <a:rPr lang="bg-BG" dirty="0" smtClean="0"/>
              <a:t>се компресира със загуба</a:t>
            </a:r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400" dirty="0" smtClean="0">
                <a:hlinkClick r:id="rId2"/>
              </a:rPr>
              <a:t>http://en.wikipedia.org/wiki/Graphics_Interchange_Format</a:t>
            </a:r>
            <a:endParaRPr lang="bg-BG" sz="2400" dirty="0" smtClean="0"/>
          </a:p>
          <a:p>
            <a:pPr lvl="1"/>
            <a:r>
              <a:rPr lang="en-US" sz="2400" dirty="0" smtClean="0">
                <a:hlinkClick r:id="rId3"/>
              </a:rPr>
              <a:t>http://en.wikipedia.org/wiki/DEFLATE</a:t>
            </a:r>
            <a:endParaRPr lang="bg-BG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57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53234"/>
            <a:ext cx="8534400" cy="5676166"/>
          </a:xfrm>
        </p:spPr>
        <p:txBody>
          <a:bodyPr anchor="t" anchorCtr="0">
            <a:noAutofit/>
          </a:bodyPr>
          <a:lstStyle/>
          <a:p>
            <a:r>
              <a:rPr lang="bg-BG" dirty="0" smtClean="0"/>
              <a:t>Кой от следните файлови формати не се поддържа от устройството за четене на дигитални книги </a:t>
            </a:r>
            <a:r>
              <a:rPr lang="en-US" dirty="0" smtClean="0"/>
              <a:t>Kindle</a:t>
            </a:r>
            <a:r>
              <a:rPr lang="bg-BG" dirty="0" smtClean="0"/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PDF</a:t>
            </a:r>
            <a:endParaRPr lang="bg-BG" dirty="0" smtClean="0">
              <a:latin typeface="Consolas" pitchFamily="49" charset="0"/>
              <a:cs typeface="Consolas" pitchFamily="49" charset="0"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TXT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AVI</a:t>
            </a:r>
            <a:endParaRPr lang="bg-BG" dirty="0" smtClean="0">
              <a:latin typeface="Consolas" pitchFamily="49" charset="0"/>
              <a:cs typeface="Consolas" pitchFamily="49" charset="0"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PRC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MOBI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AZW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pPr marL="871538" lvl="1" indent="-514350">
              <a:buFont typeface="+mj-lt"/>
              <a:buAutoNum type="alphaLcParenR"/>
            </a:pP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07125" y="3810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C:\Users\nkostov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057400"/>
            <a:ext cx="3086100" cy="455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44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 smtClean="0"/>
              <a:t>Kindle</a:t>
            </a:r>
            <a:endParaRPr lang="bg-BG" dirty="0" smtClean="0"/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dirty="0" smtClean="0"/>
              <a:t>Четец за електронни книги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dirty="0" smtClean="0"/>
              <a:t>Поддържа множество текстови формати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dirty="0" smtClean="0"/>
              <a:t>Използва технология </a:t>
            </a:r>
            <a:r>
              <a:rPr lang="en-US" dirty="0" smtClean="0"/>
              <a:t>E-ink, </a:t>
            </a:r>
            <a:r>
              <a:rPr lang="bg-BG" dirty="0" smtClean="0"/>
              <a:t>която не натоварва очите. Като истинско мастило върху хартия.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dirty="0" smtClean="0"/>
              <a:t>Не може да възпроизвежда видео файлове (</a:t>
            </a:r>
            <a:r>
              <a:rPr lang="en-US" dirty="0" smtClean="0"/>
              <a:t>AVI</a:t>
            </a:r>
            <a:r>
              <a:rPr lang="bg-BG" dirty="0" smtClean="0"/>
              <a:t>)</a:t>
            </a:r>
            <a:endParaRPr lang="en-US" dirty="0" smtClean="0"/>
          </a:p>
          <a:p>
            <a:r>
              <a:rPr lang="bg-BG" dirty="0" smtClean="0"/>
              <a:t>Информация: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en.wikipedia.org/wiki/Amazon_Kindle</a:t>
            </a:r>
            <a:endParaRPr lang="bg-BG" dirty="0" smtClean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goo.gl/bQmN0</a:t>
            </a:r>
            <a:r>
              <a:rPr lang="en-US" dirty="0" smtClean="0"/>
              <a:t> - </a:t>
            </a:r>
            <a:r>
              <a:rPr lang="bg-BG" dirty="0" smtClean="0"/>
              <a:t>Как работи </a:t>
            </a:r>
            <a:r>
              <a:rPr lang="en-US" dirty="0" smtClean="0"/>
              <a:t>Kindle?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5" name="Picture 4" descr="C:\Users\nkostov\Desktop\Untitl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219200"/>
            <a:ext cx="1128808" cy="166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24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 кой компонент на дънната платка се свързва централния процесор (CPU) посредством FSB шината? 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RAM </a:t>
            </a:r>
            <a:r>
              <a:rPr lang="bg-BG" dirty="0"/>
              <a:t>Паметта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Видео Картата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Северен мост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Южен </a:t>
            </a:r>
            <a:r>
              <a:rPr lang="bg-BG" dirty="0" smtClean="0"/>
              <a:t>мост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962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5348">
            <a:off x="4559287" y="3141013"/>
            <a:ext cx="38862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7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sz="2800" dirty="0" smtClean="0"/>
              <a:t>Кой от изброените софтуери за </a:t>
            </a:r>
            <a:r>
              <a:rPr lang="en-US" sz="2800" dirty="0" smtClean="0"/>
              <a:t>3D </a:t>
            </a:r>
            <a:r>
              <a:rPr lang="bg-BG" sz="2800" dirty="0" smtClean="0"/>
              <a:t>графика може също така да бъде използван и като </a:t>
            </a:r>
            <a:r>
              <a:rPr lang="en-US" sz="2800" dirty="0" smtClean="0"/>
              <a:t>Game engine?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Silo 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Blender</a:t>
            </a:r>
            <a:endParaRPr lang="bg-BG" sz="2800" dirty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800" dirty="0"/>
              <a:t>ds </a:t>
            </a:r>
            <a:r>
              <a:rPr lang="en-US" sz="2800" dirty="0" smtClean="0"/>
              <a:t>Max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err="1"/>
              <a:t>LightWave</a:t>
            </a:r>
            <a:r>
              <a:rPr lang="en-US" sz="2800" dirty="0"/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800" dirty="0"/>
              <a:t>D 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Realsoft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800" dirty="0" smtClean="0"/>
              <a:t>D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Maya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2667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49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sz="2800" dirty="0" smtClean="0"/>
              <a:t>Blender </a:t>
            </a:r>
            <a:r>
              <a:rPr lang="bg-BG" sz="2800" dirty="0" smtClean="0"/>
              <a:t>може да бъде използван за създаването на </a:t>
            </a:r>
            <a:r>
              <a:rPr lang="bg-BG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800" dirty="0" smtClean="0"/>
              <a:t>D </a:t>
            </a:r>
            <a:r>
              <a:rPr lang="bg-BG" sz="2800" dirty="0" smtClean="0"/>
              <a:t>игри под </a:t>
            </a:r>
            <a:r>
              <a:rPr lang="en-US" sz="2800" dirty="0" smtClean="0"/>
              <a:t>Python.</a:t>
            </a:r>
          </a:p>
          <a:p>
            <a:pPr lvl="1"/>
            <a:r>
              <a:rPr lang="bg-BG" sz="2600" dirty="0" smtClean="0"/>
              <a:t>Има </a:t>
            </a:r>
            <a:r>
              <a:rPr lang="en-US" sz="2600" dirty="0" smtClean="0"/>
              <a:t>Windows, Linux </a:t>
            </a:r>
            <a:r>
              <a:rPr lang="bg-BG" sz="2600" dirty="0" smtClean="0"/>
              <a:t>и</a:t>
            </a:r>
            <a:r>
              <a:rPr lang="en-US" sz="2600" dirty="0" smtClean="0"/>
              <a:t> Mac </a:t>
            </a:r>
            <a:r>
              <a:rPr lang="bg-BG" sz="2600" dirty="0" smtClean="0"/>
              <a:t>версия.</a:t>
            </a:r>
          </a:p>
          <a:p>
            <a:pPr lvl="1"/>
            <a:r>
              <a:rPr lang="bg-BG" sz="2600" dirty="0" smtClean="0"/>
              <a:t>Разпознава всички масово използвани формати и върши чудесна работа, както като среда за моделиране, така и за анимация и текстуриране.</a:t>
            </a:r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http://www.blender.org</a:t>
            </a:r>
            <a:r>
              <a:rPr lang="en-US" sz="2800" dirty="0" smtClean="0">
                <a:hlinkClick r:id="rId2"/>
              </a:rPr>
              <a:t>/</a:t>
            </a:r>
            <a:endParaRPr lang="bg-BG" sz="2800" dirty="0" smtClean="0"/>
          </a:p>
          <a:p>
            <a:pPr lvl="1"/>
            <a:r>
              <a:rPr lang="en-US" sz="2800" dirty="0">
                <a:hlinkClick r:id="rId3"/>
              </a:rPr>
              <a:t>http://wiki.blender.org/index.php/Doc:2.6/Manual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06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Кое от следните НЕ е система за управление на релационни бази от данни?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sz="2800" dirty="0" smtClean="0"/>
              <a:t>Redis</a:t>
            </a:r>
            <a:endParaRPr lang="bg-BG" sz="2800" dirty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sz="2800" dirty="0" smtClean="0"/>
              <a:t>MySQL</a:t>
            </a:r>
            <a:endParaRPr lang="bg-BG" sz="2800" dirty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sz="2800" dirty="0" smtClean="0"/>
              <a:t>MS SQL Server</a:t>
            </a:r>
            <a:endParaRPr lang="bg-BG" sz="2800" dirty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sz="2800" dirty="0" smtClean="0">
                <a:sym typeface="Wingdings" panose="05000000000000000000" pitchFamily="2" charset="2"/>
              </a:rPr>
              <a:t>Oracle</a:t>
            </a:r>
            <a:endParaRPr lang="en-US" dirty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sz="2800" dirty="0" smtClean="0">
                <a:sym typeface="Wingdings" panose="05000000000000000000" pitchFamily="2" charset="2"/>
              </a:rPr>
              <a:t>SQLite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33400" y="2057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28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sz="2600" dirty="0" smtClean="0">
                <a:hlinkClick r:id="rId2"/>
              </a:rPr>
              <a:t>Redis</a:t>
            </a:r>
            <a:r>
              <a:rPr lang="en-US" sz="2600" dirty="0" smtClean="0"/>
              <a:t> </a:t>
            </a:r>
            <a:r>
              <a:rPr lang="bg-BG" sz="2600" dirty="0" smtClean="0"/>
              <a:t>е система за управление на нерелационна база от данни, която представлява склад за данни във вид на двойки „ключ-стойност“ и се пази в оперативната памет на компютъра. Тя е с отворен код и е писана на програмният език </a:t>
            </a:r>
            <a:r>
              <a:rPr lang="en-US" sz="2600" dirty="0" smtClean="0"/>
              <a:t>C. Redis </a:t>
            </a:r>
            <a:r>
              <a:rPr lang="bg-BG" sz="2600" dirty="0" smtClean="0"/>
              <a:t>е най-популярната база от данни от своя вид и е изключително бърза.</a:t>
            </a:r>
          </a:p>
          <a:p>
            <a:r>
              <a:rPr lang="en-US" sz="2600" dirty="0" smtClean="0">
                <a:hlinkClick r:id="rId3"/>
              </a:rPr>
              <a:t>MySQL</a:t>
            </a:r>
            <a:r>
              <a:rPr lang="en-US" sz="2600" dirty="0" smtClean="0"/>
              <a:t>, </a:t>
            </a:r>
            <a:r>
              <a:rPr lang="en-US" sz="2600" dirty="0" smtClean="0">
                <a:hlinkClick r:id="rId4"/>
              </a:rPr>
              <a:t>MS SQL Server</a:t>
            </a:r>
            <a:r>
              <a:rPr lang="en-US" sz="2600" dirty="0" smtClean="0"/>
              <a:t>, </a:t>
            </a:r>
            <a:r>
              <a:rPr lang="en-US" sz="2600" dirty="0" smtClean="0">
                <a:hlinkClick r:id="rId5"/>
              </a:rPr>
              <a:t>Oracle</a:t>
            </a:r>
            <a:r>
              <a:rPr lang="bg-BG" sz="2600" dirty="0" smtClean="0"/>
              <a:t> и</a:t>
            </a:r>
            <a:r>
              <a:rPr lang="en-US" sz="2600" dirty="0" smtClean="0"/>
              <a:t> </a:t>
            </a:r>
            <a:r>
              <a:rPr lang="en-US" sz="2600" dirty="0" smtClean="0">
                <a:hlinkClick r:id="rId6"/>
              </a:rPr>
              <a:t>SQLite</a:t>
            </a:r>
            <a:r>
              <a:rPr lang="en-US" sz="2600" dirty="0" smtClean="0"/>
              <a:t> </a:t>
            </a:r>
            <a:r>
              <a:rPr lang="bg-BG" sz="2600" dirty="0" smtClean="0"/>
              <a:t>са системи за управление на релационни бази от данни, </a:t>
            </a:r>
            <a:r>
              <a:rPr lang="ru-RU" sz="2600" dirty="0" smtClean="0">
                <a:effectLst/>
              </a:rPr>
              <a:t>съхраняващи множество</a:t>
            </a:r>
            <a:r>
              <a:rPr lang="ru-RU" sz="2600" dirty="0">
                <a:effectLst/>
              </a:rPr>
              <a:t> данни във вид на релации, съставени от записи и атрибути (полета) и възприемани от потребителите като </a:t>
            </a:r>
            <a:r>
              <a:rPr lang="ru-RU" sz="2600" dirty="0" smtClean="0">
                <a:effectLst/>
              </a:rPr>
              <a:t>таблици.</a:t>
            </a:r>
            <a:endParaRPr lang="bg-BG" sz="2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61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bg-BG" sz="3000" dirty="0" smtClean="0"/>
              <a:t>Какви са типичните функции на </a:t>
            </a:r>
            <a:r>
              <a:rPr lang="en-US" sz="3000" dirty="0" smtClean="0"/>
              <a:t>cloud-</a:t>
            </a:r>
            <a:r>
              <a:rPr lang="bg-BG" sz="3000" dirty="0" smtClean="0"/>
              <a:t>базираните </a:t>
            </a:r>
            <a:r>
              <a:rPr lang="en-US" sz="3000" dirty="0" smtClean="0"/>
              <a:t>back-end </a:t>
            </a:r>
            <a:r>
              <a:rPr lang="bg-BG" sz="3000" dirty="0" smtClean="0"/>
              <a:t>системи (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BaaS</a:t>
            </a:r>
            <a:r>
              <a:rPr lang="bg-BG" sz="3000" dirty="0" smtClean="0"/>
              <a:t>)</a:t>
            </a:r>
            <a:r>
              <a:rPr lang="en-US" sz="3000" dirty="0" smtClean="0"/>
              <a:t>?</a:t>
            </a:r>
            <a:endParaRPr lang="bg-BG" sz="3000" dirty="0" smtClean="0"/>
          </a:p>
          <a:p>
            <a:pPr marL="871538" lvl="1" indent="-514350">
              <a:lnSpc>
                <a:spcPct val="95000"/>
              </a:lnSpc>
              <a:buFont typeface="+mj-lt"/>
              <a:buAutoNum type="arabicPeriod"/>
            </a:pPr>
            <a:r>
              <a:rPr lang="bg-BG" sz="2800" dirty="0" smtClean="0"/>
              <a:t>Визуализация на данни през уеб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rabicPeriod"/>
            </a:pPr>
            <a:r>
              <a:rPr lang="bg-BG" sz="2800" dirty="0" smtClean="0"/>
              <a:t>Съхраняване на данни (в база данни)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rabicPeriod"/>
            </a:pPr>
            <a:r>
              <a:rPr lang="bg-BG" sz="2800" dirty="0"/>
              <a:t>Съхраняване на данни </a:t>
            </a:r>
            <a:r>
              <a:rPr lang="bg-BG" sz="2800" dirty="0" smtClean="0"/>
              <a:t>(файлове)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rabicPeriod"/>
            </a:pPr>
            <a:r>
              <a:rPr lang="bg-BG" sz="2800" dirty="0" smtClean="0"/>
              <a:t>Извличане на данни чрез уеб услуга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rabicPeriod"/>
            </a:pPr>
            <a:r>
              <a:rPr lang="bg-BG" sz="2800" dirty="0" smtClean="0"/>
              <a:t>Защита на данни от неправомерен достъп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rabicPeriod"/>
            </a:pPr>
            <a:r>
              <a:rPr lang="bg-BG" sz="2800" dirty="0" smtClean="0"/>
              <a:t>Обработка на изображения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450982" y="5352379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0664" y="5334000"/>
            <a:ext cx="1410964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1 </a:t>
            </a:r>
            <a:r>
              <a:rPr lang="bg-BG" sz="28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и </a:t>
            </a: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2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46636" y="5342906"/>
            <a:ext cx="1407758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2"/>
            </a:pP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2 </a:t>
            </a:r>
            <a:r>
              <a:rPr lang="bg-BG" sz="28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и </a:t>
            </a: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3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75436" y="5345875"/>
            <a:ext cx="1784463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3"/>
            </a:pP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2</a:t>
            </a:r>
            <a:r>
              <a:rPr lang="en-US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, </a:t>
            </a: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3</a:t>
            </a:r>
            <a:r>
              <a:rPr lang="en-US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 </a:t>
            </a: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и 4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16013" y="5342906"/>
            <a:ext cx="2148345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4"/>
            </a:pPr>
            <a:r>
              <a:rPr lang="en-US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2, </a:t>
            </a: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3</a:t>
            </a:r>
            <a:r>
              <a:rPr lang="en-US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, </a:t>
            </a: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4 и</a:t>
            </a:r>
            <a:r>
              <a:rPr lang="en-US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 </a:t>
            </a: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5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" y="5964648"/>
            <a:ext cx="1773242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5"/>
            </a:pP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1, 2 и 3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43172" y="5973554"/>
            <a:ext cx="1418978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6"/>
            </a:pP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4 </a:t>
            </a:r>
            <a:r>
              <a:rPr lang="bg-BG" sz="28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и </a:t>
            </a: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5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86100" y="5973554"/>
            <a:ext cx="1795684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7"/>
            </a:pP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1, 2 </a:t>
            </a:r>
            <a:r>
              <a:rPr lang="bg-BG" sz="28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и </a:t>
            </a: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6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512588" y="5967350"/>
            <a:ext cx="2151551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8"/>
            </a:pP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всичките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15" name="Picture 2" descr="http://blogs.shephertz.com/wp-content/uploads/2013/03/BaaS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062406"/>
            <a:ext cx="1567867" cy="1147394"/>
          </a:xfrm>
          <a:prstGeom prst="roundRect">
            <a:avLst>
              <a:gd name="adj" fmla="val 5954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20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Какво е </a:t>
            </a:r>
            <a:r>
              <a:rPr lang="en-US" sz="3000" dirty="0" smtClean="0"/>
              <a:t>cloud-</a:t>
            </a:r>
            <a:r>
              <a:rPr lang="bg-BG" sz="3000" dirty="0" smtClean="0"/>
              <a:t>базирана </a:t>
            </a:r>
            <a:r>
              <a:rPr lang="en-US" sz="3000" dirty="0"/>
              <a:t>back-end </a:t>
            </a:r>
            <a:r>
              <a:rPr lang="bg-BG" sz="3000" dirty="0" smtClean="0"/>
              <a:t>система?</a:t>
            </a:r>
            <a:endParaRPr lang="en-US" sz="30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Backend-as-a-service</a:t>
            </a:r>
            <a:r>
              <a:rPr lang="bg-BG" sz="2800" dirty="0" smtClean="0"/>
              <a:t> </a:t>
            </a:r>
            <a:r>
              <a:rPr lang="bg-BG" sz="2800" dirty="0"/>
              <a:t>(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BaaS</a:t>
            </a:r>
            <a:r>
              <a:rPr lang="bg-BG" sz="28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hlinkClick r:id="rId2"/>
              </a:rPr>
              <a:t>http://en.wikipedia.org/wiki/Backend_as_a_service</a:t>
            </a:r>
            <a:endParaRPr lang="bg-BG" sz="2800" dirty="0" smtClean="0"/>
          </a:p>
          <a:p>
            <a:pPr>
              <a:lnSpc>
                <a:spcPct val="100000"/>
              </a:lnSpc>
            </a:pPr>
            <a:r>
              <a:rPr lang="bg-BG" sz="3000" dirty="0" smtClean="0"/>
              <a:t>Система, която съхранява и управлява данните на дадено приложение</a:t>
            </a:r>
            <a:r>
              <a:rPr lang="en-US" sz="3000" dirty="0" smtClean="0"/>
              <a:t>, </a:t>
            </a:r>
            <a:r>
              <a:rPr lang="bg-BG" sz="3000" dirty="0" smtClean="0"/>
              <a:t>включваща:</a:t>
            </a:r>
          </a:p>
          <a:p>
            <a:pPr lvl="1">
              <a:lnSpc>
                <a:spcPct val="100000"/>
              </a:lnSpc>
            </a:pPr>
            <a:r>
              <a:rPr lang="bg-BG" sz="2800" dirty="0" smtClean="0"/>
              <a:t>База данни + съхранение на файлове + други сървърни услуги</a:t>
            </a:r>
            <a:r>
              <a:rPr lang="en-US" sz="2800" dirty="0" smtClean="0"/>
              <a:t> (</a:t>
            </a:r>
            <a:r>
              <a:rPr lang="bg-BG" sz="2800" dirty="0" smtClean="0"/>
              <a:t>например</a:t>
            </a:r>
            <a:r>
              <a:rPr lang="en-US" sz="2800" dirty="0" smtClean="0"/>
              <a:t> </a:t>
            </a:r>
            <a:r>
              <a:rPr lang="en-US" sz="2800" dirty="0"/>
              <a:t>push </a:t>
            </a:r>
            <a:r>
              <a:rPr lang="bg-BG" sz="2800" dirty="0"/>
              <a:t>нотификации</a:t>
            </a:r>
            <a:r>
              <a:rPr lang="en-US" sz="2800" dirty="0" smtClean="0"/>
              <a:t>)</a:t>
            </a:r>
            <a:endParaRPr lang="bg-BG" sz="2800" dirty="0" smtClean="0"/>
          </a:p>
          <a:p>
            <a:pPr lvl="1">
              <a:lnSpc>
                <a:spcPct val="100000"/>
              </a:lnSpc>
            </a:pPr>
            <a:r>
              <a:rPr lang="bg-BG" sz="2800" dirty="0" smtClean="0"/>
              <a:t>Програмен интерфейс (</a:t>
            </a:r>
            <a:r>
              <a:rPr lang="en-US" sz="2800" dirty="0" smtClean="0"/>
              <a:t>API</a:t>
            </a:r>
            <a:r>
              <a:rPr lang="bg-BG" sz="2800" dirty="0" smtClean="0"/>
              <a:t>) – </a:t>
            </a:r>
            <a:r>
              <a:rPr lang="en-US" sz="2800" dirty="0" smtClean="0"/>
              <a:t>REST / SDK / </a:t>
            </a:r>
            <a:r>
              <a:rPr lang="bg-BG" sz="2800" dirty="0" smtClean="0"/>
              <a:t>…</a:t>
            </a:r>
          </a:p>
          <a:p>
            <a:pPr lvl="1">
              <a:lnSpc>
                <a:spcPct val="100000"/>
              </a:lnSpc>
            </a:pPr>
            <a:r>
              <a:rPr lang="bg-BG" sz="2800" dirty="0" smtClean="0"/>
              <a:t>Административен интерфейс</a:t>
            </a:r>
          </a:p>
          <a:p>
            <a:pPr>
              <a:lnSpc>
                <a:spcPct val="100000"/>
              </a:lnSpc>
            </a:pPr>
            <a:r>
              <a:rPr lang="bg-BG" dirty="0" smtClean="0"/>
              <a:t>Примери: </a:t>
            </a:r>
            <a:r>
              <a:rPr lang="en-US" dirty="0" smtClean="0">
                <a:hlinkClick r:id="rId3"/>
              </a:rPr>
              <a:t>CloudMine</a:t>
            </a:r>
            <a:r>
              <a:rPr lang="en-US" dirty="0" smtClean="0"/>
              <a:t>, </a:t>
            </a:r>
            <a:r>
              <a:rPr lang="en-US" noProof="1" smtClean="0">
                <a:hlinkClick r:id="rId4"/>
              </a:rPr>
              <a:t>Kinvey</a:t>
            </a:r>
            <a:r>
              <a:rPr lang="en-US" dirty="0" smtClean="0"/>
              <a:t>, </a:t>
            </a:r>
            <a:r>
              <a:rPr lang="en-US" noProof="1" smtClean="0">
                <a:hlinkClick r:id="rId5"/>
              </a:rPr>
              <a:t>Everlive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Parse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2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Чипсет</a:t>
            </a:r>
            <a:endParaRPr lang="en-US" dirty="0" smtClean="0"/>
          </a:p>
          <a:p>
            <a:pPr lvl="1"/>
            <a:r>
              <a:rPr lang="bg-BG" dirty="0" smtClean="0"/>
              <a:t>Състои се от северен и южен мост.</a:t>
            </a:r>
          </a:p>
          <a:p>
            <a:pPr lvl="1"/>
            <a:r>
              <a:rPr lang="bg-BG" dirty="0" smtClean="0"/>
              <a:t>Служи за контрол върху потока на данни между процесора, паметта и периферните устройства.</a:t>
            </a:r>
          </a:p>
          <a:p>
            <a:pPr lvl="1"/>
            <a:r>
              <a:rPr lang="en-US" dirty="0" smtClean="0"/>
              <a:t>FSB </a:t>
            </a:r>
            <a:r>
              <a:rPr lang="bg-BG" dirty="0" smtClean="0"/>
              <a:t>е най-бързата шина, която свързва процесора със северния мост.</a:t>
            </a:r>
            <a:endParaRPr lang="en-US" dirty="0"/>
          </a:p>
          <a:p>
            <a:r>
              <a:rPr lang="bg-BG" dirty="0" smtClean="0"/>
              <a:t>Информация:</a:t>
            </a:r>
          </a:p>
          <a:p>
            <a:pPr lvl="1"/>
            <a:r>
              <a:rPr lang="en-US" sz="2800" dirty="0">
                <a:hlinkClick r:id="rId2"/>
              </a:rPr>
              <a:t>http://en.wikipedia.org/wiki/Front-side_bus</a:t>
            </a:r>
            <a:r>
              <a:rPr lang="en-US" sz="2800" dirty="0"/>
              <a:t> 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6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763000" cy="5715000"/>
          </a:xfrm>
        </p:spPr>
        <p:txBody>
          <a:bodyPr/>
          <a:lstStyle/>
          <a:p>
            <a:r>
              <a:rPr lang="bg-BG" dirty="0" smtClean="0"/>
              <a:t>Към кой тип атака сме уязвими, ако не санитизираме коректно потребителския вход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XSS (Cross-site scripting)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Man-in-the-middle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Denial-of-Service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Packet spoofing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Ping of death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2057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9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839200" cy="594360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Даваме възможност за </a:t>
            </a:r>
            <a:r>
              <a:rPr lang="en-US" dirty="0" smtClean="0"/>
              <a:t>(Cross-site scripting)</a:t>
            </a:r>
            <a:endParaRPr lang="bg-BG" dirty="0" smtClean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XSS</a:t>
            </a:r>
            <a:r>
              <a:rPr lang="bg-BG" dirty="0" smtClean="0"/>
              <a:t> – инжектиране на скриптове в сървъра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При визуализация на клиента в последствие, скриптовете се изпълняват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Информация: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XSS -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bit.ly/GHsfO</a:t>
            </a:r>
            <a:endParaRPr lang="en-US" dirty="0" smtClean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Man-in-the-middle -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bit.ly/23glRW</a:t>
            </a:r>
            <a:endParaRPr lang="en-US" dirty="0" smtClean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Denial-of-Service -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bit.ly/MtpCU</a:t>
            </a:r>
            <a:endParaRPr lang="en-US" dirty="0" smtClean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Packet spoofing -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bit.ly/khYL8</a:t>
            </a:r>
            <a:endParaRPr lang="en-US" dirty="0" smtClean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Ping </a:t>
            </a:r>
            <a:r>
              <a:rPr lang="en-US" dirty="0"/>
              <a:t>of death - </a:t>
            </a: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bit.ly/8ULCmq</a:t>
            </a:r>
            <a:endParaRPr lang="en-US" dirty="0" smtClean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1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71259" y="2897630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04800" y="1066800"/>
            <a:ext cx="8305800" cy="5181600"/>
          </a:xfrm>
        </p:spPr>
        <p:txBody>
          <a:bodyPr/>
          <a:lstStyle/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sz="3200" dirty="0" smtClean="0"/>
              <a:t>Кое от следните разширения не съответства правилното описание?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KEY, KEYNOTE – Apple Keynote </a:t>
            </a:r>
            <a:r>
              <a:rPr lang="en-US" dirty="0" smtClean="0"/>
              <a:t>Presentation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ODP – </a:t>
            </a:r>
            <a:r>
              <a:rPr lang="en-US" dirty="0" err="1"/>
              <a:t>OpenDocument</a:t>
            </a:r>
            <a:r>
              <a:rPr lang="en-US" dirty="0"/>
              <a:t> </a:t>
            </a:r>
            <a:r>
              <a:rPr lang="en-US" dirty="0" smtClean="0"/>
              <a:t>Presentation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mtClean="0"/>
              <a:t>PRZ </a:t>
            </a:r>
            <a:r>
              <a:rPr lang="en-US" dirty="0"/>
              <a:t>– </a:t>
            </a:r>
            <a:r>
              <a:rPr lang="en-US" dirty="0" err="1"/>
              <a:t>Prezi</a:t>
            </a:r>
            <a:r>
              <a:rPr lang="en-US" dirty="0"/>
              <a:t> Desktop </a:t>
            </a:r>
            <a:r>
              <a:rPr lang="en-US" dirty="0" smtClean="0"/>
              <a:t>Presentation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POT – Microsoft PowerPoint </a:t>
            </a:r>
            <a:r>
              <a:rPr lang="en-US" dirty="0" smtClean="0"/>
              <a:t>template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PPS – Microsoft PowerPoint Show</a:t>
            </a:r>
            <a:endParaRPr lang="bg-BG" dirty="0" smtClean="0"/>
          </a:p>
          <a:p>
            <a:pPr marL="357188" lvl="1" indent="0">
              <a:buNone/>
            </a:pPr>
            <a:r>
              <a:rPr lang="bg-BG" sz="2800" dirty="0" smtClean="0"/>
              <a:t/>
            </a:r>
            <a:br>
              <a:rPr lang="bg-BG" sz="2800" dirty="0" smtClean="0"/>
            </a:br>
            <a:r>
              <a:rPr lang="bg-BG" sz="2800" dirty="0"/>
              <a:t/>
            </a:r>
            <a:br>
              <a:rPr lang="bg-BG" sz="2800" dirty="0"/>
            </a:br>
            <a:endParaRPr lang="bg-BG" sz="2800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71108" y="399146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33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PEZ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err="1"/>
              <a:t>Prezi</a:t>
            </a:r>
            <a:r>
              <a:rPr lang="en-US" dirty="0"/>
              <a:t> </a:t>
            </a:r>
            <a:r>
              <a:rPr lang="en-US" dirty="0" smtClean="0"/>
              <a:t>Desktop Presentation</a:t>
            </a:r>
            <a:endParaRPr lang="bg-BG" dirty="0" smtClean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С помощта на</a:t>
            </a:r>
            <a:r>
              <a:rPr lang="en-US" dirty="0" smtClean="0"/>
              <a:t> </a:t>
            </a:r>
            <a:r>
              <a:rPr lang="en-US" dirty="0" err="1"/>
              <a:t>Prezi</a:t>
            </a:r>
            <a:r>
              <a:rPr lang="en-US" dirty="0"/>
              <a:t> Desktop </a:t>
            </a:r>
            <a:r>
              <a:rPr lang="bg-BG" dirty="0" smtClean="0"/>
              <a:t>можем да създаваме презентации на собствените си компютри без интернет връзка</a:t>
            </a:r>
          </a:p>
          <a:p>
            <a:pPr marL="357188" lvl="1" indent="0">
              <a:spcBef>
                <a:spcPts val="300"/>
              </a:spcBef>
              <a:spcAft>
                <a:spcPts val="300"/>
              </a:spcAft>
              <a:buNone/>
            </a:pPr>
            <a:endParaRPr lang="bg-BG" dirty="0" smtClean="0"/>
          </a:p>
          <a:p>
            <a:pPr marL="357188" lvl="1" indent="0">
              <a:spcBef>
                <a:spcPts val="300"/>
              </a:spcBef>
              <a:spcAft>
                <a:spcPts val="300"/>
              </a:spcAft>
              <a:buNone/>
            </a:pPr>
            <a:endParaRPr lang="bg-BG" dirty="0"/>
          </a:p>
          <a:p>
            <a:pPr marL="357188" lvl="1" indent="0">
              <a:spcBef>
                <a:spcPts val="300"/>
              </a:spcBef>
              <a:spcAft>
                <a:spcPts val="300"/>
              </a:spcAft>
              <a:buNone/>
            </a:pPr>
            <a:endParaRPr lang="en-US" dirty="0"/>
          </a:p>
          <a:p>
            <a:endParaRPr lang="bg-BG" dirty="0" smtClean="0"/>
          </a:p>
          <a:p>
            <a:r>
              <a:rPr lang="bg-BG" dirty="0" smtClean="0"/>
              <a:t>Информация</a:t>
            </a:r>
            <a:r>
              <a:rPr lang="en-US" dirty="0" smtClean="0"/>
              <a:t>:</a:t>
            </a:r>
            <a:endParaRPr lang="bg-BG" dirty="0" smtClean="0"/>
          </a:p>
          <a:p>
            <a:pPr lvl="1"/>
            <a:r>
              <a:rPr lang="en-US" sz="2600" dirty="0">
                <a:hlinkClick r:id="rId2"/>
              </a:rPr>
              <a:t>http://en.wikipedia.org/wiki/Prezi</a:t>
            </a:r>
            <a:endParaRPr lang="bg-BG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3733800"/>
            <a:ext cx="231913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Какво означава известният аудио формат </a:t>
            </a:r>
            <a:r>
              <a:rPr lang="en-US" dirty="0" smtClean="0"/>
              <a:t>MP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/>
              <a:t>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effectLst/>
              </a:rPr>
              <a:t>MPEG-</a:t>
            </a:r>
            <a:r>
              <a:rPr lang="en-US" dirty="0" smtClean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Audio Layer III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Music Presentation Level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MPEG-Encoding Version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MPEG-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effectLst/>
              </a:rPr>
              <a:t> Audio Layer </a:t>
            </a:r>
            <a:r>
              <a:rPr lang="en-US" dirty="0" smtClean="0">
                <a:effectLst/>
              </a:rPr>
              <a:t>III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MPEG-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 smtClean="0"/>
              <a:t> Audio Version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Нито един от изброените</a:t>
            </a:r>
            <a:endParaRPr lang="bg-BG" dirty="0"/>
          </a:p>
          <a:p>
            <a:pPr marL="357188" lvl="1" indent="0">
              <a:spcBef>
                <a:spcPts val="0"/>
              </a:spcBef>
              <a:buNone/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962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49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hlinkClick r:id="rId2"/>
              </a:rPr>
              <a:t>MP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3</a:t>
            </a:r>
            <a:r>
              <a:rPr lang="en-US" sz="2800" dirty="0" smtClean="0"/>
              <a:t> </a:t>
            </a:r>
            <a:r>
              <a:rPr lang="bg-BG" sz="2800" dirty="0" smtClean="0"/>
              <a:t>означава </a:t>
            </a:r>
            <a:r>
              <a:rPr lang="en-US" sz="2800" dirty="0" smtClean="0"/>
              <a:t>MPEG-</a:t>
            </a:r>
            <a:r>
              <a:rPr lang="bg-BG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 dirty="0" smtClean="0"/>
              <a:t> </a:t>
            </a:r>
            <a:r>
              <a:rPr lang="en-US" sz="2800" dirty="0"/>
              <a:t>Audio Layer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bg-BG" sz="2800" dirty="0" smtClean="0"/>
              <a:t>. </a:t>
            </a:r>
          </a:p>
          <a:p>
            <a:r>
              <a:rPr lang="en-US" sz="2800" dirty="0" smtClean="0"/>
              <a:t>MPEG-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800" dirty="0" smtClean="0"/>
              <a:t> </a:t>
            </a:r>
            <a:r>
              <a:rPr lang="bg-BG" sz="2800" dirty="0" smtClean="0"/>
              <a:t>е първата версия на кодирането, а </a:t>
            </a:r>
            <a:r>
              <a:rPr lang="en-US" sz="2800" dirty="0" smtClean="0"/>
              <a:t>MPEG-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 dirty="0" smtClean="0"/>
              <a:t> </a:t>
            </a:r>
            <a:r>
              <a:rPr lang="bg-BG" sz="2800" dirty="0" smtClean="0"/>
              <a:t>е подобрената, която излиза една година по-късно.</a:t>
            </a:r>
          </a:p>
          <a:p>
            <a:r>
              <a:rPr lang="en-US" sz="2800" dirty="0" smtClean="0"/>
              <a:t>MPEG </a:t>
            </a:r>
            <a:r>
              <a:rPr lang="bg-BG" sz="2800" dirty="0" smtClean="0"/>
              <a:t>е независимата компания </a:t>
            </a:r>
            <a:r>
              <a:rPr lang="en-US" sz="2800" dirty="0" smtClean="0"/>
              <a:t>Motion </a:t>
            </a:r>
            <a:r>
              <a:rPr lang="en-US" sz="2800" dirty="0"/>
              <a:t>Pictures Expert </a:t>
            </a:r>
            <a:r>
              <a:rPr lang="en-US" sz="2800" dirty="0" smtClean="0"/>
              <a:t>Group</a:t>
            </a:r>
            <a:r>
              <a:rPr lang="bg-BG" sz="2800" dirty="0" smtClean="0"/>
              <a:t>, която разработва алгоритъма за компресиране на аудио записи.</a:t>
            </a:r>
          </a:p>
          <a:p>
            <a:r>
              <a:rPr lang="bg-BG" sz="2800" dirty="0" smtClean="0"/>
              <a:t>Самото компресиране намалява значително качеството на музикалния запис, за да намали размера на файла. За човешкото ухо разликите са пренебрежимо малки.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1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1143000"/>
          </a:xfrm>
        </p:spPr>
        <p:txBody>
          <a:bodyPr/>
          <a:lstStyle/>
          <a:p>
            <a:r>
              <a:rPr lang="bg-BG" dirty="0" smtClean="0"/>
              <a:t>Кой от изброените протоколи НЕ се ползва при </a:t>
            </a:r>
            <a:r>
              <a:rPr lang="en-US" dirty="0" smtClean="0"/>
              <a:t>Ethernet, LAN</a:t>
            </a:r>
            <a:r>
              <a:rPr lang="bg-BG" dirty="0" smtClean="0"/>
              <a:t> и</a:t>
            </a:r>
            <a:r>
              <a:rPr lang="en-US" dirty="0" smtClean="0"/>
              <a:t> WLAN</a:t>
            </a:r>
            <a:r>
              <a:rPr lang="bg-BG" dirty="0" smtClean="0"/>
              <a:t> мрежите?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505200" y="402309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800" y="2126347"/>
            <a:ext cx="2286000" cy="4426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r>
              <a:rPr lang="en-US" sz="30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IP</a:t>
            </a:r>
            <a:endParaRPr lang="bg-BG" sz="30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r>
              <a:rPr lang="en-US" sz="30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TCP</a:t>
            </a:r>
            <a:endParaRPr lang="bg-BG" sz="30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r>
              <a:rPr lang="en-US" sz="30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UDP</a:t>
            </a:r>
            <a:endParaRPr lang="bg-BG" sz="30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r>
              <a:rPr lang="en-US" sz="30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ICMP</a:t>
            </a:r>
            <a:endParaRPr lang="bg-BG" sz="30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r>
              <a:rPr lang="en-US" sz="30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NetBIOS</a:t>
            </a:r>
          </a:p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r>
              <a:rPr lang="en-US" sz="30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ARP</a:t>
            </a:r>
          </a:p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r>
              <a:rPr lang="en-US" sz="30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RARP</a:t>
            </a:r>
            <a:endParaRPr lang="en-US" sz="30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81400" y="2119094"/>
            <a:ext cx="2286000" cy="4426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8"/>
            </a:pPr>
            <a:r>
              <a:rPr lang="en-US" sz="30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DHCP</a:t>
            </a:r>
            <a:endParaRPr lang="en-US" sz="3000" b="1" dirty="0" smtClean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8"/>
            </a:pPr>
            <a:r>
              <a:rPr lang="en-US" sz="30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PPP</a:t>
            </a:r>
          </a:p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8"/>
            </a:pPr>
            <a:r>
              <a:rPr lang="en-US" sz="30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IPv6</a:t>
            </a:r>
          </a:p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8"/>
            </a:pPr>
            <a:r>
              <a:rPr lang="en-US" sz="30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EDGE</a:t>
            </a:r>
          </a:p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8"/>
            </a:pPr>
            <a:r>
              <a:rPr lang="en-US" sz="30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IPsec</a:t>
            </a:r>
          </a:p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8"/>
            </a:pPr>
            <a:r>
              <a:rPr lang="en-US" sz="30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DNS</a:t>
            </a:r>
          </a:p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8"/>
            </a:pPr>
            <a:r>
              <a:rPr lang="en-US" sz="30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SMTP</a:t>
            </a:r>
            <a:endParaRPr lang="bg-BG" sz="30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19800" y="2114472"/>
            <a:ext cx="2286000" cy="4426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15"/>
            </a:pPr>
            <a:r>
              <a:rPr lang="en-US" sz="30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HTTP</a:t>
            </a:r>
          </a:p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15"/>
            </a:pPr>
            <a:r>
              <a:rPr lang="en-US" sz="30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FTP</a:t>
            </a:r>
          </a:p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15"/>
            </a:pPr>
            <a:r>
              <a:rPr lang="en-US" sz="30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SSL</a:t>
            </a:r>
          </a:p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15"/>
            </a:pPr>
            <a:r>
              <a:rPr lang="en-US" sz="30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HTTPS</a:t>
            </a:r>
          </a:p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15"/>
            </a:pPr>
            <a:r>
              <a:rPr lang="en-US" sz="30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</a:t>
            </a:r>
            <a:r>
              <a:rPr lang="en-US" sz="30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30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TP</a:t>
            </a:r>
          </a:p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15"/>
            </a:pPr>
            <a:r>
              <a:rPr lang="en-US" sz="30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PPTP</a:t>
            </a:r>
          </a:p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15"/>
            </a:pPr>
            <a:r>
              <a:rPr lang="en-US" sz="30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SNMP</a:t>
            </a:r>
            <a:endParaRPr lang="bg-BG" sz="30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74185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43100"/>
            <a:ext cx="8686800" cy="5638800"/>
          </a:xfrm>
        </p:spPr>
        <p:txBody>
          <a:bodyPr/>
          <a:lstStyle/>
          <a:p>
            <a:r>
              <a:rPr lang="en-US" sz="3000" dirty="0"/>
              <a:t>EDGE </a:t>
            </a:r>
            <a:r>
              <a:rPr lang="bg-BG" sz="3000" dirty="0"/>
              <a:t>протоколът се ползва в мобилните </a:t>
            </a:r>
            <a:r>
              <a:rPr lang="en-US" sz="3000" dirty="0" smtClean="0"/>
              <a:t>GSM </a:t>
            </a:r>
            <a:r>
              <a:rPr lang="bg-BG" sz="3000" dirty="0" smtClean="0"/>
              <a:t>мрежи</a:t>
            </a:r>
            <a:r>
              <a:rPr lang="en-US" sz="3000" dirty="0" smtClean="0"/>
              <a:t> </a:t>
            </a:r>
            <a:r>
              <a:rPr lang="bg-BG" sz="3000" dirty="0" smtClean="0"/>
              <a:t>за достъп до Интернет</a:t>
            </a:r>
          </a:p>
          <a:p>
            <a:pPr lvl="1"/>
            <a:r>
              <a:rPr lang="bg-BG" sz="2800" dirty="0" smtClean="0"/>
              <a:t>Останалите протоколи се използват в локални мрежи (</a:t>
            </a:r>
            <a:r>
              <a:rPr lang="en-US" sz="2800" dirty="0"/>
              <a:t>Ethernet, LAN</a:t>
            </a:r>
            <a:r>
              <a:rPr lang="bg-BG" sz="2800" dirty="0"/>
              <a:t> и</a:t>
            </a:r>
            <a:r>
              <a:rPr lang="en-US" sz="2800" dirty="0"/>
              <a:t> </a:t>
            </a:r>
            <a:r>
              <a:rPr lang="en-US" sz="2800" dirty="0" smtClean="0"/>
              <a:t>WLAN</a:t>
            </a:r>
            <a:r>
              <a:rPr lang="bg-BG" sz="2800" dirty="0" smtClean="0"/>
              <a:t>) или в Интернет</a:t>
            </a:r>
          </a:p>
          <a:p>
            <a:pPr lvl="1"/>
            <a:r>
              <a:rPr lang="bg-BG" sz="2800" dirty="0" smtClean="0"/>
              <a:t>В локалните мрежи се ползват всички Интернет протоколи (за достъп до Интернет услуги)</a:t>
            </a:r>
          </a:p>
          <a:p>
            <a:r>
              <a:rPr lang="bg-BG" sz="3000" dirty="0" smtClean="0"/>
              <a:t>Информация:</a:t>
            </a:r>
            <a:endParaRPr lang="en-US" sz="3000" dirty="0" smtClean="0"/>
          </a:p>
          <a:p>
            <a:pPr lvl="1"/>
            <a:r>
              <a:rPr lang="en-US" sz="2600" noProof="1" smtClean="0"/>
              <a:t>EDGE: </a:t>
            </a:r>
            <a:r>
              <a:rPr lang="en-US" sz="2600" noProof="1" smtClean="0">
                <a:hlinkClick r:id="rId2"/>
              </a:rPr>
              <a:t>http://en.wikipedia.org/wiki/ Enhanced_Data_Rates_for_GSM_Evolution</a:t>
            </a:r>
            <a:endParaRPr lang="en-US" sz="2600" noProof="1" smtClean="0"/>
          </a:p>
          <a:p>
            <a:pPr lvl="1"/>
            <a:r>
              <a:rPr lang="en-US" sz="2600" dirty="0" smtClean="0"/>
              <a:t>OSI Model Protocols: </a:t>
            </a:r>
            <a:r>
              <a:rPr lang="en-US" sz="2600" noProof="1" smtClean="0">
                <a:hlinkClick r:id="rId3"/>
              </a:rPr>
              <a:t>en.wikipedia.org/wiki/OSI_model</a:t>
            </a:r>
            <a:endParaRPr lang="en-US" sz="2600" noProof="1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Как работят </a:t>
            </a:r>
            <a:r>
              <a:rPr lang="en-US" dirty="0" smtClean="0"/>
              <a:t>SSH</a:t>
            </a:r>
            <a:r>
              <a:rPr lang="bg-BG" dirty="0" smtClean="0"/>
              <a:t> тунелите?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dirty="0" smtClean="0"/>
              <a:t>клиентът отваря виртуален локален </a:t>
            </a:r>
            <a:r>
              <a:rPr lang="en-US" dirty="0" smtClean="0"/>
              <a:t>TCP </a:t>
            </a:r>
            <a:r>
              <a:rPr lang="bg-BG" dirty="0" smtClean="0"/>
              <a:t>порт, който се свързва през </a:t>
            </a:r>
            <a:r>
              <a:rPr lang="en-US" dirty="0" smtClean="0"/>
              <a:t>SSH </a:t>
            </a:r>
            <a:r>
              <a:rPr lang="bg-BG" dirty="0" smtClean="0"/>
              <a:t>сървъра към отдалечен хост и порт</a:t>
            </a:r>
            <a:r>
              <a:rPr lang="en-US" dirty="0" smtClean="0"/>
              <a:t> </a:t>
            </a:r>
            <a:r>
              <a:rPr lang="bg-BG" dirty="0" smtClean="0"/>
              <a:t>(по </a:t>
            </a:r>
            <a:r>
              <a:rPr lang="en-US" dirty="0" smtClean="0"/>
              <a:t>TCP)</a:t>
            </a:r>
            <a:endParaRPr lang="bg-BG" dirty="0" smtClean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dirty="0"/>
              <a:t>пренасят </a:t>
            </a:r>
            <a:r>
              <a:rPr lang="en-US" dirty="0"/>
              <a:t>IP</a:t>
            </a:r>
            <a:r>
              <a:rPr lang="bg-BG" dirty="0"/>
              <a:t> пакети през </a:t>
            </a:r>
            <a:r>
              <a:rPr lang="en-US" dirty="0"/>
              <a:t>SSH</a:t>
            </a:r>
            <a:r>
              <a:rPr lang="bg-BG" dirty="0"/>
              <a:t> връзката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dirty="0"/>
              <a:t>пренасят </a:t>
            </a:r>
            <a:r>
              <a:rPr lang="en-US" dirty="0"/>
              <a:t>UCP</a:t>
            </a:r>
            <a:r>
              <a:rPr lang="bg-BG" dirty="0"/>
              <a:t> пакети през </a:t>
            </a:r>
            <a:r>
              <a:rPr lang="en-US" dirty="0"/>
              <a:t>SSH </a:t>
            </a:r>
            <a:r>
              <a:rPr lang="bg-BG" dirty="0"/>
              <a:t>връзката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dirty="0" smtClean="0"/>
              <a:t>пренасят криптирана информация по </a:t>
            </a:r>
            <a:r>
              <a:rPr lang="en-US" dirty="0" smtClean="0"/>
              <a:t>HTTP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dirty="0" smtClean="0"/>
              <a:t>осигуряват виртуален мрежов интерфейс и пускат през него виртуална </a:t>
            </a:r>
            <a:r>
              <a:rPr lang="en-US" dirty="0" smtClean="0"/>
              <a:t>IP</a:t>
            </a:r>
            <a:r>
              <a:rPr lang="bg-BG" dirty="0" smtClean="0"/>
              <a:t> мрежа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dirty="0" smtClean="0"/>
              <a:t>пренасят </a:t>
            </a:r>
            <a:r>
              <a:rPr lang="en-US" dirty="0" smtClean="0"/>
              <a:t>HTTP </a:t>
            </a:r>
            <a:r>
              <a:rPr lang="bg-BG" dirty="0" smtClean="0"/>
              <a:t>трафик по криптиран канал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4453" y="15527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32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SSH </a:t>
            </a:r>
            <a:r>
              <a:rPr lang="bg-BG" sz="3000" dirty="0" smtClean="0"/>
              <a:t>протоколът осъществява връзка към конзолата на отдалечен сървър (най-вече </a:t>
            </a:r>
            <a:r>
              <a:rPr lang="en-US" sz="3000" dirty="0" smtClean="0"/>
              <a:t>Linux)</a:t>
            </a:r>
          </a:p>
          <a:p>
            <a:pPr lvl="1">
              <a:lnSpc>
                <a:spcPct val="100000"/>
              </a:lnSpc>
            </a:pPr>
            <a:r>
              <a:rPr lang="bg-BG" sz="2800" dirty="0" smtClean="0"/>
              <a:t>Работи по криптиран канал по </a:t>
            </a:r>
            <a:r>
              <a:rPr lang="en-US" sz="2800" dirty="0" smtClean="0"/>
              <a:t>TCP </a:t>
            </a:r>
            <a:r>
              <a:rPr lang="bg-BG" sz="2800" dirty="0" smtClean="0"/>
              <a:t>на порт </a:t>
            </a:r>
            <a:r>
              <a:rPr lang="bg-BG" sz="2800" dirty="0" smtClean="0">
                <a:latin typeface="Consolas" pitchFamily="49" charset="0"/>
                <a:cs typeface="Consolas" pitchFamily="49" charset="0"/>
              </a:rPr>
              <a:t>22</a:t>
            </a:r>
          </a:p>
          <a:p>
            <a:pPr lvl="1">
              <a:lnSpc>
                <a:spcPct val="100000"/>
              </a:lnSpc>
            </a:pPr>
            <a:r>
              <a:rPr lang="bg-BG" sz="2800" dirty="0" smtClean="0"/>
              <a:t>Позволява отваряне на </a:t>
            </a:r>
            <a:r>
              <a:rPr lang="en-US" sz="2800" dirty="0" smtClean="0"/>
              <a:t>SSH </a:t>
            </a:r>
            <a:r>
              <a:rPr lang="bg-BG" sz="2800" dirty="0" smtClean="0"/>
              <a:t>тунел:</a:t>
            </a:r>
            <a:endParaRPr lang="en-US" sz="2800" dirty="0" smtClean="0"/>
          </a:p>
          <a:p>
            <a:pPr lvl="2">
              <a:lnSpc>
                <a:spcPct val="100000"/>
              </a:lnSpc>
            </a:pPr>
            <a:r>
              <a:rPr lang="bg-BG" sz="2600" dirty="0" smtClean="0"/>
              <a:t>Локален </a:t>
            </a:r>
            <a:r>
              <a:rPr lang="en-US" sz="2600" dirty="0" smtClean="0"/>
              <a:t>TCP </a:t>
            </a:r>
            <a:r>
              <a:rPr lang="bg-BG" sz="2600" dirty="0" smtClean="0"/>
              <a:t>порт се пренасочва през </a:t>
            </a:r>
            <a:r>
              <a:rPr lang="en-US" sz="2600" dirty="0" smtClean="0"/>
              <a:t>SSH</a:t>
            </a:r>
            <a:r>
              <a:rPr lang="bg-BG" sz="2600" dirty="0" smtClean="0"/>
              <a:t> сървъра към</a:t>
            </a:r>
            <a:r>
              <a:rPr lang="en-US" sz="2600" dirty="0" smtClean="0"/>
              <a:t> </a:t>
            </a:r>
            <a:r>
              <a:rPr lang="bg-BG" sz="2600" dirty="0" smtClean="0"/>
              <a:t>зададен</a:t>
            </a:r>
            <a:r>
              <a:rPr lang="en-US" sz="2600" dirty="0" smtClean="0"/>
              <a:t> </a:t>
            </a:r>
            <a:r>
              <a:rPr lang="bg-BG" sz="2600" dirty="0" smtClean="0"/>
              <a:t>хост и порт</a:t>
            </a:r>
            <a:r>
              <a:rPr lang="en-US" sz="2600" dirty="0" smtClean="0"/>
              <a:t>, </a:t>
            </a:r>
            <a:r>
              <a:rPr lang="bg-BG" sz="2600" dirty="0" smtClean="0"/>
              <a:t>например:</a:t>
            </a:r>
          </a:p>
          <a:p>
            <a:pPr lvl="3">
              <a:lnSpc>
                <a:spcPct val="100000"/>
              </a:lnSpc>
            </a:pPr>
            <a:r>
              <a:rPr lang="en-US" sz="2400" dirty="0" smtClean="0"/>
              <a:t>localhost: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7777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 pitchFamily="2" charset="2"/>
              </a:rPr>
              <a:t></a:t>
            </a:r>
            <a:r>
              <a:rPr lang="bg-BG" sz="2400" dirty="0" smtClean="0">
                <a:sym typeface="Wingdings" pitchFamily="2" charset="2"/>
              </a:rPr>
              <a:t> (</a:t>
            </a:r>
            <a:r>
              <a:rPr lang="en-US" sz="2400" dirty="0" smtClean="0">
                <a:sym typeface="Wingdings" pitchFamily="2" charset="2"/>
              </a:rPr>
              <a:t>SSH server</a:t>
            </a:r>
            <a:r>
              <a:rPr lang="bg-BG" sz="2400" dirty="0" smtClean="0">
                <a:sym typeface="Wingdings" pitchFamily="2" charset="2"/>
              </a:rPr>
              <a:t>)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 smtClean="0"/>
              <a:t> </a:t>
            </a:r>
            <a:r>
              <a:rPr lang="en-US" sz="2400" dirty="0" smtClean="0"/>
              <a:t>gosho.com: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80</a:t>
            </a:r>
            <a:endParaRPr lang="en-US" sz="2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lnSpc>
                <a:spcPct val="100000"/>
              </a:lnSpc>
            </a:pPr>
            <a:r>
              <a:rPr lang="bg-BG" dirty="0" smtClean="0"/>
              <a:t>Може и на обратно: порт от </a:t>
            </a:r>
            <a:r>
              <a:rPr lang="en-US" dirty="0" smtClean="0"/>
              <a:t>SSH </a:t>
            </a:r>
            <a:r>
              <a:rPr lang="bg-BG" dirty="0" smtClean="0"/>
              <a:t>сървъра се пренасочва към локалната машина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bg-BG" dirty="0" smtClean="0"/>
              <a:t>Информация: </a:t>
            </a:r>
            <a:r>
              <a:rPr lang="en-US" sz="2600" dirty="0" smtClean="0">
                <a:hlinkClick r:id="rId2"/>
              </a:rPr>
              <a:t>http</a:t>
            </a:r>
            <a:r>
              <a:rPr lang="en-US" sz="2600" dirty="0">
                <a:hlinkClick r:id="rId2"/>
              </a:rPr>
              <a:t>://www.debianadmin.com/howto-use-ssh-local-and-remote-port-forwarding.html</a:t>
            </a:r>
            <a:endParaRPr lang="en-US" sz="2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53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1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algn="just"/>
            <a:r>
              <a:rPr lang="bg-BG" dirty="0" smtClean="0">
                <a:effectLst/>
              </a:rPr>
              <a:t>Какво представлява теорията за „Шест степени на разделение</a:t>
            </a:r>
            <a:r>
              <a:rPr lang="bg-BG" i="1" dirty="0" smtClean="0">
                <a:effectLst/>
              </a:rPr>
              <a:t>”  </a:t>
            </a:r>
            <a:r>
              <a:rPr lang="bg-BG" dirty="0" smtClean="0">
                <a:effectLst/>
              </a:rPr>
              <a:t>в комуникацията?</a:t>
            </a:r>
            <a:endParaRPr lang="bg-BG" dirty="0" smtClean="0"/>
          </a:p>
          <a:p>
            <a:pPr marL="871538" lvl="1" indent="-514350" algn="just">
              <a:buFont typeface="+mj-lt"/>
              <a:buAutoNum type="alphaLcParenR"/>
            </a:pPr>
            <a:r>
              <a:rPr lang="bg-BG" sz="2800" dirty="0" smtClean="0">
                <a:effectLst/>
              </a:rPr>
              <a:t>Друго име на теорията от физиката „Шест степени на свобода</a:t>
            </a:r>
            <a:r>
              <a:rPr lang="bg-BG" sz="2800" i="1" dirty="0" smtClean="0">
                <a:effectLst/>
              </a:rPr>
              <a:t>”</a:t>
            </a:r>
            <a:endParaRPr lang="bg-BG" sz="2800" dirty="0" smtClean="0"/>
          </a:p>
          <a:p>
            <a:pPr marL="871538" lvl="1" indent="-514350" algn="just">
              <a:buFont typeface="+mj-lt"/>
              <a:buAutoNum type="alphaLcParenR"/>
            </a:pPr>
            <a:r>
              <a:rPr lang="bg-BG" sz="2800" dirty="0" smtClean="0">
                <a:effectLst/>
              </a:rPr>
              <a:t>Пълното разделение минава през шест етапа</a:t>
            </a:r>
            <a:endParaRPr lang="bg-BG" sz="2800" dirty="0" smtClean="0"/>
          </a:p>
          <a:p>
            <a:pPr marL="871538" lvl="1" indent="-514350" algn="just">
              <a:buFont typeface="+mj-lt"/>
              <a:buAutoNum type="alphaLcParenR"/>
            </a:pPr>
            <a:r>
              <a:rPr lang="bg-BG" sz="2800" dirty="0" smtClean="0">
                <a:effectLst/>
              </a:rPr>
              <a:t>Всеки е на шест „приятел на приятел” стъпки далече от мен</a:t>
            </a:r>
            <a:endParaRPr lang="bg-BG" sz="2800" dirty="0" smtClean="0"/>
          </a:p>
          <a:p>
            <a:pPr marL="871538" lvl="1" indent="-514350" algn="just">
              <a:buFont typeface="+mj-lt"/>
              <a:buAutoNum type="alphaLcParenR"/>
            </a:pPr>
            <a:r>
              <a:rPr lang="bg-BG" sz="2800" dirty="0" smtClean="0">
                <a:effectLst/>
              </a:rPr>
              <a:t>Има шест различни измерения на разделението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3733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9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>
                <a:effectLst/>
              </a:rPr>
              <a:t>Шест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степени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на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разделение</a:t>
            </a:r>
            <a:r>
              <a:rPr lang="en-US" dirty="0">
                <a:effectLst/>
              </a:rPr>
              <a:t> </a:t>
            </a:r>
            <a:endParaRPr lang="bg-BG" dirty="0" smtClean="0">
              <a:effectLst/>
            </a:endParaRPr>
          </a:p>
          <a:p>
            <a:pPr lvl="1" algn="just"/>
            <a:r>
              <a:rPr lang="bg-BG" dirty="0" smtClean="0">
                <a:effectLst/>
              </a:rPr>
              <a:t>Т</a:t>
            </a:r>
            <a:r>
              <a:rPr lang="en-US" dirty="0" err="1" smtClean="0">
                <a:effectLst/>
              </a:rPr>
              <a:t>еорията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според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която</a:t>
            </a:r>
            <a:r>
              <a:rPr lang="bg-BG" dirty="0">
                <a:effectLst/>
              </a:rPr>
              <a:t>,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базирайки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се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на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веригата</a:t>
            </a:r>
            <a:r>
              <a:rPr lang="en-US" dirty="0">
                <a:effectLst/>
              </a:rPr>
              <a:t> „</a:t>
            </a:r>
            <a:r>
              <a:rPr lang="en-US" dirty="0" err="1">
                <a:effectLst/>
              </a:rPr>
              <a:t>приятел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на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приятел</a:t>
            </a:r>
            <a:r>
              <a:rPr lang="en-US" dirty="0">
                <a:effectLst/>
              </a:rPr>
              <a:t>”</a:t>
            </a:r>
            <a:r>
              <a:rPr lang="bg-BG" dirty="0">
                <a:effectLst/>
              </a:rPr>
              <a:t>,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всеки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човек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независимо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къде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по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света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се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намира</a:t>
            </a:r>
            <a:r>
              <a:rPr lang="en-US" dirty="0">
                <a:effectLst/>
              </a:rPr>
              <a:t>, е </a:t>
            </a:r>
            <a:r>
              <a:rPr lang="en-US" dirty="0" err="1">
                <a:effectLst/>
              </a:rPr>
              <a:t>отдалечен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от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нас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на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шест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или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по-малко</a:t>
            </a:r>
            <a:r>
              <a:rPr lang="en-US" dirty="0">
                <a:effectLst/>
              </a:rPr>
              <a:t> </a:t>
            </a:r>
            <a:r>
              <a:rPr lang="en-US" dirty="0" err="1" smtClean="0">
                <a:effectLst/>
              </a:rPr>
              <a:t>стъпки</a:t>
            </a:r>
            <a:endParaRPr lang="en-US" dirty="0" smtClean="0"/>
          </a:p>
          <a:p>
            <a:endParaRPr lang="bg-BG" dirty="0" smtClean="0"/>
          </a:p>
          <a:p>
            <a:endParaRPr lang="bg-BG" dirty="0"/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u="sng" dirty="0">
                <a:effectLst/>
                <a:hlinkClick r:id="rId2"/>
              </a:rPr>
              <a:t>http://</a:t>
            </a:r>
            <a:r>
              <a:rPr lang="en-US" sz="2800" u="sng" dirty="0" smtClean="0">
                <a:effectLst/>
                <a:hlinkClick r:id="rId2"/>
              </a:rPr>
              <a:t>en.wikipedia.org/wiki/Six_degrees_of_separation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51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1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Какъв е адресът на първия създаден уеб сайт в Интернет?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hlinkClick r:id="rId2"/>
              </a:rPr>
              <a:t>http://info.cern.ch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hlinkClick r:id="rId3"/>
              </a:rPr>
              <a:t>http://www.yahoo.com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hlinkClick r:id="rId4"/>
              </a:rPr>
              <a:t>http://www.microsoft.com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hlinkClick r:id="rId5"/>
              </a:rPr>
              <a:t>http://www.stanford.edu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hlinkClick r:id="rId6"/>
              </a:rPr>
              <a:t>http://www.ncsa.illinois.edu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hlinkClick r:id="rId7"/>
              </a:rPr>
              <a:t>http://www.berkeley.edu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20700" y="20447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4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World</a:t>
            </a:r>
            <a:r>
              <a:rPr lang="bg-BG" dirty="0" smtClean="0"/>
              <a:t> </a:t>
            </a:r>
            <a:r>
              <a:rPr lang="en-US" dirty="0" smtClean="0"/>
              <a:t>Wide</a:t>
            </a:r>
            <a:r>
              <a:rPr lang="bg-BG" dirty="0" smtClean="0"/>
              <a:t> </a:t>
            </a:r>
            <a:r>
              <a:rPr lang="en-US" dirty="0" smtClean="0"/>
              <a:t>Web</a:t>
            </a:r>
            <a:r>
              <a:rPr lang="bg-BG" dirty="0" smtClean="0"/>
              <a:t> (</a:t>
            </a:r>
            <a:r>
              <a:rPr lang="en-US" dirty="0" smtClean="0"/>
              <a:t>WWW) </a:t>
            </a:r>
            <a:r>
              <a:rPr lang="bg-BG" dirty="0" smtClean="0"/>
              <a:t>е създадена от Тим </a:t>
            </a:r>
            <a:r>
              <a:rPr lang="bg-BG" noProof="1" smtClean="0"/>
              <a:t>Бърнърс-Лий</a:t>
            </a:r>
            <a:r>
              <a:rPr lang="bg-BG" dirty="0" smtClean="0"/>
              <a:t> в </a:t>
            </a:r>
            <a:r>
              <a:rPr lang="en-US" dirty="0" smtClean="0"/>
              <a:t>CERN </a:t>
            </a:r>
            <a:r>
              <a:rPr lang="bg-BG" dirty="0" smtClean="0"/>
              <a:t>(Женева, Швейцария)</a:t>
            </a:r>
          </a:p>
          <a:p>
            <a:pPr lvl="1"/>
            <a:r>
              <a:rPr lang="bg-BG" dirty="0" smtClean="0"/>
              <a:t>Първият уеб браузър е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WorldWideWeb </a:t>
            </a:r>
          </a:p>
          <a:p>
            <a:pPr lvl="1"/>
            <a:r>
              <a:rPr lang="bg-BG" dirty="0" smtClean="0"/>
              <a:t>Първият уеб сървър е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CERN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httpd</a:t>
            </a:r>
          </a:p>
          <a:p>
            <a:pPr lvl="1"/>
            <a:r>
              <a:rPr lang="bg-BG" dirty="0" smtClean="0"/>
              <a:t>Първият </a:t>
            </a:r>
            <a:r>
              <a:rPr lang="bg-BG" dirty="0"/>
              <a:t>уеб </a:t>
            </a:r>
            <a:r>
              <a:rPr lang="bg-BG" dirty="0" smtClean="0"/>
              <a:t>сайт е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info.cern.ch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spcBef>
                <a:spcPts val="1800"/>
              </a:spcBef>
            </a:pPr>
            <a:r>
              <a:rPr lang="bg-BG" dirty="0" smtClean="0"/>
              <a:t>Информация:</a:t>
            </a:r>
          </a:p>
          <a:p>
            <a:pPr lvl="1"/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tiny.cc/bg-www</a:t>
            </a:r>
            <a:endParaRPr lang="bg-BG" sz="2800" dirty="0" smtClean="0"/>
          </a:p>
          <a:p>
            <a:pPr lvl="1"/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://info.cern.ch</a:t>
            </a:r>
            <a:r>
              <a:rPr lang="en-US" sz="2800" dirty="0" smtClean="0">
                <a:hlinkClick r:id="rId2"/>
              </a:rPr>
              <a:t>/</a:t>
            </a:r>
            <a:endParaRPr lang="en-US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4098" name="Picture 2" descr="D:\School Academy Telerik\Първа среща 11,12,13 . 11.2010\HomeWork\intern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325" y="4495800"/>
            <a:ext cx="1270000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099" name="Picture 3" descr="D:\School Academy Telerik\Първа среща 11,12,13 . 11.2010\HomeWork\601px-WWW_logo_by_Robert_Cailliau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318000"/>
            <a:ext cx="1139725" cy="8382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61798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Посочете вярното твърдение</a:t>
            </a:r>
            <a:r>
              <a:rPr lang="bg-BG" dirty="0" smtClean="0"/>
              <a:t>.</a:t>
            </a:r>
            <a:endParaRPr lang="en-US" dirty="0" smtClean="0"/>
          </a:p>
          <a:p>
            <a:pPr lvl="1"/>
            <a:r>
              <a:rPr lang="bg-BG" dirty="0"/>
              <a:t>Софтуерният лиценз: 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Забранява безплатното използване и разпространение на софтуера.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Разрешава безплатното използване и разпространение на софтуера.</a:t>
            </a:r>
            <a:r>
              <a:rPr lang="en-US" dirty="0" smtClean="0"/>
              <a:t> 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Регламентира използването и разпространението на софтуера</a:t>
            </a:r>
            <a:r>
              <a:rPr lang="ru-RU" dirty="0" smtClean="0"/>
              <a:t>.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Разрешава ползването на софтуер само след закупуването му.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  <a:p>
            <a:pPr marL="357188" lvl="1" indent="0">
              <a:buNone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4572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6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2501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Какъв ефект ще има стойността на атрибута </a:t>
            </a:r>
            <a:r>
              <a:rPr lang="en-US" dirty="0" err="1" smtClean="0"/>
              <a:t>bgcolor</a:t>
            </a:r>
            <a:r>
              <a:rPr lang="en-US" dirty="0" smtClean="0"/>
              <a:t> </a:t>
            </a:r>
            <a:r>
              <a:rPr lang="bg-BG" dirty="0" smtClean="0"/>
              <a:t>върху страницата?</a:t>
            </a:r>
            <a:endParaRPr lang="bg-BG" dirty="0"/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Фонът на страницата ще стане черен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Фонът на страницата ще стане бял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Фонът на страницата ще стане червен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Ще излезе съобщение за грешка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Съдържанието на страницата няма да се появи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380" y="400812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84200" y="2209800"/>
            <a:ext cx="6121400" cy="42575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 bgcolor="chucknorris"&gt; test &lt;/body&gt;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79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Фонът на страницата ще стане червен</a:t>
            </a:r>
          </a:p>
          <a:p>
            <a:pPr lvl="1"/>
            <a:r>
              <a:rPr lang="bg-BG" dirty="0" smtClean="0"/>
              <a:t>Очаква се </a:t>
            </a:r>
            <a:r>
              <a:rPr lang="en-US" dirty="0" smtClean="0"/>
              <a:t>hexadecimal </a:t>
            </a:r>
            <a:r>
              <a:rPr lang="bg-BG" dirty="0" smtClean="0"/>
              <a:t>запис на цвят</a:t>
            </a:r>
          </a:p>
          <a:p>
            <a:pPr lvl="1"/>
            <a:r>
              <a:rPr lang="bg-BG" dirty="0" smtClean="0"/>
              <a:t>Грешни символи (</a:t>
            </a:r>
            <a:r>
              <a:rPr lang="en-US" dirty="0" smtClean="0"/>
              <a:t>non</a:t>
            </a:r>
            <a:r>
              <a:rPr lang="bg-BG" dirty="0" smtClean="0"/>
              <a:t>-</a:t>
            </a:r>
            <a:r>
              <a:rPr lang="en-US" dirty="0" smtClean="0"/>
              <a:t>hexadecimal) </a:t>
            </a:r>
            <a:r>
              <a:rPr lang="bg-BG" dirty="0" smtClean="0"/>
              <a:t>се приравняват на нула</a:t>
            </a:r>
            <a:r>
              <a:rPr lang="en-US" dirty="0" smtClean="0"/>
              <a:t> (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chucknorris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-&gt;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c00c0000000)</a:t>
            </a:r>
            <a:endParaRPr lang="bg-BG" dirty="0" smtClean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bg-BG" dirty="0" smtClean="0"/>
              <a:t>Допълва се с нули до дължина делима на 3</a:t>
            </a:r>
            <a:endParaRPr lang="en-US" dirty="0" smtClean="0"/>
          </a:p>
          <a:p>
            <a:pPr lvl="1"/>
            <a:r>
              <a:rPr lang="en-US" dirty="0"/>
              <a:t>(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c00c0000000 -&gt; c00c00000000) </a:t>
            </a:r>
            <a:endParaRPr lang="bg-BG" sz="2400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bg-BG" dirty="0" smtClean="0"/>
              <a:t>Разделя се на 3 равни части, които се отрязват до втория си символ</a:t>
            </a:r>
            <a:r>
              <a:rPr lang="en-US" dirty="0" smtClean="0"/>
              <a:t> (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c0, 00, 00</a:t>
            </a:r>
            <a:r>
              <a:rPr lang="en-US" dirty="0" smtClean="0"/>
              <a:t>)</a:t>
            </a:r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r>
              <a:rPr lang="en-US" sz="2800" dirty="0"/>
              <a:t> </a:t>
            </a: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tinyurl.com/chuck-norris-color</a:t>
            </a:r>
            <a:r>
              <a:rPr lang="en-US" sz="28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74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01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dirty="0" smtClean="0"/>
              <a:t>Какъв е резултатът от изпълнението на кода: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1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2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false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-1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/>
              <a:t>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5562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1905000"/>
            <a:ext cx="7772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4;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 = 5;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console.log(1 +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===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 -1 : 1);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01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 </a:t>
            </a:r>
            <a:r>
              <a:rPr lang="en-US" dirty="0" err="1" smtClean="0"/>
              <a:t>Javascript</a:t>
            </a:r>
            <a:r>
              <a:rPr lang="en-US" dirty="0" smtClean="0"/>
              <a:t> </a:t>
            </a:r>
            <a:r>
              <a:rPr lang="bg-BG" dirty="0" smtClean="0"/>
              <a:t>първо се оценява изразът от дясната страна на тернарният логически оператор – </a:t>
            </a:r>
            <a:r>
              <a:rPr lang="en-US" dirty="0" smtClean="0">
                <a:solidFill>
                  <a:schemeClr val="tx2"/>
                </a:solidFill>
              </a:rPr>
              <a:t>1 + </a:t>
            </a:r>
            <a:r>
              <a:rPr lang="en-US" dirty="0" smtClean="0">
                <a:solidFill>
                  <a:schemeClr val="tx2"/>
                </a:solidFill>
              </a:rPr>
              <a:t>(a </a:t>
            </a:r>
            <a:r>
              <a:rPr lang="en-US" dirty="0" smtClean="0">
                <a:solidFill>
                  <a:schemeClr val="tx2"/>
                </a:solidFill>
              </a:rPr>
              <a:t>=== </a:t>
            </a:r>
            <a:r>
              <a:rPr lang="en-US" dirty="0" smtClean="0">
                <a:solidFill>
                  <a:schemeClr val="tx2"/>
                </a:solidFill>
              </a:rPr>
              <a:t>b)</a:t>
            </a:r>
            <a:r>
              <a:rPr lang="en-US" dirty="0" smtClean="0"/>
              <a:t>, </a:t>
            </a:r>
            <a:r>
              <a:rPr lang="bg-BG" dirty="0" smtClean="0"/>
              <a:t>което се оценява до </a:t>
            </a:r>
            <a:r>
              <a:rPr lang="bg-BG" dirty="0" smtClean="0">
                <a:solidFill>
                  <a:schemeClr val="tx2"/>
                </a:solidFill>
              </a:rPr>
              <a:t>1 + </a:t>
            </a:r>
            <a:r>
              <a:rPr lang="en-US" dirty="0" smtClean="0">
                <a:solidFill>
                  <a:schemeClr val="tx2"/>
                </a:solidFill>
              </a:rPr>
              <a:t>false</a:t>
            </a:r>
            <a:r>
              <a:rPr lang="en-US" dirty="0" smtClean="0"/>
              <a:t>, </a:t>
            </a:r>
            <a:r>
              <a:rPr lang="bg-BG" dirty="0" smtClean="0"/>
              <a:t>което се оценява до </a:t>
            </a:r>
            <a:r>
              <a:rPr lang="en-US" dirty="0" smtClean="0">
                <a:solidFill>
                  <a:schemeClr val="tx2"/>
                </a:solidFill>
              </a:rPr>
              <a:t>true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0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3716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200" dirty="0" smtClean="0"/>
              <a:t>Въпроси</a:t>
            </a:r>
            <a:r>
              <a:rPr lang="en-US" sz="7200" dirty="0" smtClean="0"/>
              <a:t>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527114" y="4715840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3464797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756950" flipH="1">
            <a:off x="4765843" y="141727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01285" y="898146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985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4028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2921606" y="23564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6400800"/>
            <a:ext cx="352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hlinkClick r:id="rId2"/>
              </a:rPr>
              <a:t>http://schoolacademy.telerik.com</a:t>
            </a:r>
            <a:endParaRPr lang="en-US" sz="1800" b="1" dirty="0"/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37879"/>
            <a:ext cx="7086600" cy="914400"/>
          </a:xfrm>
        </p:spPr>
        <p:txBody>
          <a:bodyPr/>
          <a:lstStyle/>
          <a:p>
            <a:r>
              <a:rPr lang="bg-BG" sz="3600" dirty="0" smtClean="0"/>
              <a:t>Примерен тест за подготовка за националната ИТ олимпиада</a:t>
            </a:r>
            <a:endParaRPr lang="bg-BG" sz="3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bg-BG" dirty="0" smtClean="0"/>
              <a:t>Условия за ползване на софтуер.</a:t>
            </a:r>
            <a:endParaRPr lang="en-US" dirty="0" smtClean="0"/>
          </a:p>
          <a:p>
            <a:pPr lvl="1"/>
            <a:r>
              <a:rPr lang="ru-RU" dirty="0"/>
              <a:t>Софтуерът е обект </a:t>
            </a:r>
            <a:r>
              <a:rPr lang="ru-RU" dirty="0" smtClean="0"/>
              <a:t>на авторско право и отношенията </a:t>
            </a:r>
            <a:r>
              <a:rPr lang="ru-RU" dirty="0"/>
              <a:t>между автора и крайния потребител се уреждат чрез специален договор, наричан софтуерен </a:t>
            </a:r>
            <a:r>
              <a:rPr lang="ru-RU" dirty="0" smtClean="0"/>
              <a:t>лиценз</a:t>
            </a:r>
            <a:endParaRPr lang="en-US" dirty="0" smtClean="0"/>
          </a:p>
          <a:p>
            <a:pPr lvl="1"/>
            <a:r>
              <a:rPr lang="ru-RU" dirty="0"/>
              <a:t>Лицензите предоставят на потребителя правото да ползва софтуера при определени </a:t>
            </a:r>
            <a:r>
              <a:rPr lang="ru-RU" dirty="0" smtClean="0"/>
              <a:t>условия.</a:t>
            </a:r>
            <a:endParaRPr lang="bg-BG" dirty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http://en.wikipedia.org/wiki/Software_license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0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Кое от долуизброените НЕ е системен софтуер</a:t>
            </a:r>
            <a:endParaRPr lang="en-US" dirty="0" smtClean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dirty="0" smtClean="0"/>
              <a:t>Device drivers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dirty="0" smtClean="0"/>
              <a:t>OS kernel</a:t>
            </a:r>
            <a:endParaRPr lang="bg-BG" dirty="0" smtClean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dirty="0" smtClean="0"/>
              <a:t>BIOS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dirty="0" smtClean="0"/>
              <a:t>Device firmware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dirty="0"/>
              <a:t>RDBMS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dirty="0" smtClean="0"/>
              <a:t>Boot loader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dirty="0" smtClean="0"/>
              <a:t>Hypervisor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20700" y="44831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72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Системният софтуер управлява самия компютър (хардуера)</a:t>
            </a:r>
          </a:p>
          <a:p>
            <a:pPr>
              <a:lnSpc>
                <a:spcPct val="100000"/>
              </a:lnSpc>
            </a:pPr>
            <a:r>
              <a:rPr lang="bg-BG" dirty="0" smtClean="0"/>
              <a:t>Приложният софтуер предоставя функционалност за крайния потребител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RDBMS </a:t>
            </a:r>
            <a:r>
              <a:rPr lang="bg-BG" dirty="0" smtClean="0"/>
              <a:t>системите </a:t>
            </a:r>
            <a:r>
              <a:rPr lang="en-US" dirty="0" smtClean="0"/>
              <a:t>(</a:t>
            </a:r>
            <a:r>
              <a:rPr lang="bg-BG" dirty="0" smtClean="0"/>
              <a:t>релационни бази данни) са приложен софтуер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Съхраняват и управляват данни, записани в таблици с връзки между тях</a:t>
            </a:r>
          </a:p>
          <a:p>
            <a:pPr>
              <a:lnSpc>
                <a:spcPct val="100000"/>
              </a:lnSpc>
            </a:pPr>
            <a:r>
              <a:rPr lang="bg-BG" dirty="0" smtClean="0"/>
              <a:t>Информация:</a:t>
            </a:r>
          </a:p>
          <a:p>
            <a:pPr lvl="1">
              <a:lnSpc>
                <a:spcPct val="100000"/>
              </a:lnSpc>
            </a:pPr>
            <a:r>
              <a:rPr lang="en-US" sz="2900" dirty="0">
                <a:hlinkClick r:id="rId2"/>
              </a:rPr>
              <a:t>http://</a:t>
            </a:r>
            <a:r>
              <a:rPr lang="en-US" sz="2900" dirty="0" smtClean="0">
                <a:hlinkClick r:id="rId2"/>
              </a:rPr>
              <a:t>en.wikipedia.org/wiki/Computer_software</a:t>
            </a:r>
            <a:endParaRPr lang="en-US" sz="29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22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-PowerPoint-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Telerik-PowerPoint-Theme</Template>
  <TotalTime>5988</TotalTime>
  <Words>2147</Words>
  <Application>Microsoft Office PowerPoint</Application>
  <PresentationFormat>On-screen Show (4:3)</PresentationFormat>
  <Paragraphs>456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Calibri</vt:lpstr>
      <vt:lpstr>Cambria</vt:lpstr>
      <vt:lpstr>Consolas</vt:lpstr>
      <vt:lpstr>Corbel</vt:lpstr>
      <vt:lpstr>Wingdings</vt:lpstr>
      <vt:lpstr>Wingdings 2</vt:lpstr>
      <vt:lpstr>Telerik-PowerPoint-Theme</vt:lpstr>
      <vt:lpstr>Тренировъчен тест по информационни технологии</vt:lpstr>
      <vt:lpstr>Компютърни системи</vt:lpstr>
      <vt:lpstr>Въпрос</vt:lpstr>
      <vt:lpstr>Отговор</vt:lpstr>
      <vt:lpstr>Софтуерни системи</vt:lpstr>
      <vt:lpstr>Въпрос</vt:lpstr>
      <vt:lpstr>Отговор</vt:lpstr>
      <vt:lpstr>Въпрос</vt:lpstr>
      <vt:lpstr>Отговор</vt:lpstr>
      <vt:lpstr>Работа с компютърни системи и програми</vt:lpstr>
      <vt:lpstr>Въпрос</vt:lpstr>
      <vt:lpstr>Отговор</vt:lpstr>
      <vt:lpstr>Пренос на данни и бройни системи</vt:lpstr>
      <vt:lpstr>Въпрос</vt:lpstr>
      <vt:lpstr>Отговор</vt:lpstr>
      <vt:lpstr>Операционни системи</vt:lpstr>
      <vt:lpstr>Въпрос</vt:lpstr>
      <vt:lpstr>Отговор</vt:lpstr>
      <vt:lpstr>Софтуерно инженерство</vt:lpstr>
      <vt:lpstr>Въпрос</vt:lpstr>
      <vt:lpstr>Отговор</vt:lpstr>
      <vt:lpstr>Въпрос</vt:lpstr>
      <vt:lpstr>Отговор</vt:lpstr>
      <vt:lpstr>Компресиране на данни</vt:lpstr>
      <vt:lpstr>Въпрос</vt:lpstr>
      <vt:lpstr>Отговор</vt:lpstr>
      <vt:lpstr>Текстообработка</vt:lpstr>
      <vt:lpstr>Въпрос</vt:lpstr>
      <vt:lpstr>Отговор</vt:lpstr>
      <vt:lpstr>Компютърна графика</vt:lpstr>
      <vt:lpstr>Въпрос</vt:lpstr>
      <vt:lpstr>Отговор</vt:lpstr>
      <vt:lpstr>Бази от данни</vt:lpstr>
      <vt:lpstr>Въпрос</vt:lpstr>
      <vt:lpstr>Отговор</vt:lpstr>
      <vt:lpstr>Информационни системи</vt:lpstr>
      <vt:lpstr>Въпрос</vt:lpstr>
      <vt:lpstr>Отговор</vt:lpstr>
      <vt:lpstr>Сигурност и защита на информацията</vt:lpstr>
      <vt:lpstr>Въпрос</vt:lpstr>
      <vt:lpstr>Отговор</vt:lpstr>
      <vt:lpstr>Презентационни системи</vt:lpstr>
      <vt:lpstr>Въпрос</vt:lpstr>
      <vt:lpstr>Отговор</vt:lpstr>
      <vt:lpstr>Мултимедия</vt:lpstr>
      <vt:lpstr>Въпрос</vt:lpstr>
      <vt:lpstr>Отговор</vt:lpstr>
      <vt:lpstr>Компютърни мрежи</vt:lpstr>
      <vt:lpstr>Въпрос</vt:lpstr>
      <vt:lpstr>Отговор</vt:lpstr>
      <vt:lpstr>Устройство на Интернет</vt:lpstr>
      <vt:lpstr>Въпрос</vt:lpstr>
      <vt:lpstr>Отговор</vt:lpstr>
      <vt:lpstr>Електронна комуникация</vt:lpstr>
      <vt:lpstr>Въпрос</vt:lpstr>
      <vt:lpstr>Отговор</vt:lpstr>
      <vt:lpstr>World Wide Web (WWW)</vt:lpstr>
      <vt:lpstr>Въпрос</vt:lpstr>
      <vt:lpstr>Отговор</vt:lpstr>
      <vt:lpstr>Уеб дизайн, HTML, CSS</vt:lpstr>
      <vt:lpstr>Въпрос</vt:lpstr>
      <vt:lpstr>Отговор</vt:lpstr>
      <vt:lpstr>JavaScript</vt:lpstr>
      <vt:lpstr>Въпрос</vt:lpstr>
      <vt:lpstr>Отговор</vt:lpstr>
      <vt:lpstr>Примерен тест за подготовка за националната ИТ олимпиада</vt:lpstr>
    </vt:vector>
  </TitlesOfParts>
  <Company>Telerik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Telerik School Academy</dc:title>
  <dc:subject>Course Introduction</dc:subject>
  <dc:creator>Svetlin Nakov</dc:creator>
  <cp:keywords>Training for the IT Test</cp:keywords>
  <cp:lastModifiedBy>Konstantin Simeonov</cp:lastModifiedBy>
  <cp:revision>1042</cp:revision>
  <dcterms:created xsi:type="dcterms:W3CDTF">2007-12-08T16:03:35Z</dcterms:created>
  <dcterms:modified xsi:type="dcterms:W3CDTF">2016-05-09T06:48:05Z</dcterms:modified>
</cp:coreProperties>
</file>